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9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A36F3-D418-4611-8916-16C7547ED0B1}" type="datetimeFigureOut">
              <a:rPr lang="uk-UA" smtClean="0"/>
              <a:t>17.09.2018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01B4-AAD4-44D5-A66A-D6250DAA5A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987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A36F3-D418-4611-8916-16C7547ED0B1}" type="datetimeFigureOut">
              <a:rPr lang="uk-UA" smtClean="0"/>
              <a:t>17.09.2018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01B4-AAD4-44D5-A66A-D6250DAA5A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0072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A36F3-D418-4611-8916-16C7547ED0B1}" type="datetimeFigureOut">
              <a:rPr lang="uk-UA" smtClean="0"/>
              <a:t>17.09.2018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01B4-AAD4-44D5-A66A-D6250DAA5A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5496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A36F3-D418-4611-8916-16C7547ED0B1}" type="datetimeFigureOut">
              <a:rPr lang="uk-UA" smtClean="0"/>
              <a:t>17.09.2018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01B4-AAD4-44D5-A66A-D6250DAA5A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44215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A36F3-D418-4611-8916-16C7547ED0B1}" type="datetimeFigureOut">
              <a:rPr lang="uk-UA" smtClean="0"/>
              <a:t>17.09.2018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01B4-AAD4-44D5-A66A-D6250DAA5A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40568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A36F3-D418-4611-8916-16C7547ED0B1}" type="datetimeFigureOut">
              <a:rPr lang="uk-UA" smtClean="0"/>
              <a:t>17.09.2018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01B4-AAD4-44D5-A66A-D6250DAA5A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3502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A36F3-D418-4611-8916-16C7547ED0B1}" type="datetimeFigureOut">
              <a:rPr lang="uk-UA" smtClean="0"/>
              <a:t>17.09.2018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01B4-AAD4-44D5-A66A-D6250DAA5A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31532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A36F3-D418-4611-8916-16C7547ED0B1}" type="datetimeFigureOut">
              <a:rPr lang="uk-UA" smtClean="0"/>
              <a:t>17.09.2018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01B4-AAD4-44D5-A66A-D6250DAA5A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9275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A36F3-D418-4611-8916-16C7547ED0B1}" type="datetimeFigureOut">
              <a:rPr lang="uk-UA" smtClean="0"/>
              <a:t>17.09.2018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01B4-AAD4-44D5-A66A-D6250DAA5A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7965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A36F3-D418-4611-8916-16C7547ED0B1}" type="datetimeFigureOut">
              <a:rPr lang="uk-UA" smtClean="0"/>
              <a:t>17.09.2018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01B4-AAD4-44D5-A66A-D6250DAA5A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5559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A36F3-D418-4611-8916-16C7547ED0B1}" type="datetimeFigureOut">
              <a:rPr lang="uk-UA" smtClean="0"/>
              <a:t>17.09.2018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01B4-AAD4-44D5-A66A-D6250DAA5A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1799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A36F3-D418-4611-8916-16C7547ED0B1}" type="datetimeFigureOut">
              <a:rPr lang="uk-UA" smtClean="0"/>
              <a:t>17.09.2018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01B4-AAD4-44D5-A66A-D6250DAA5AB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5647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13285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Уявлення про будову атома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675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44983" y="1335532"/>
            <a:ext cx="84253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Перехід</a:t>
            </a:r>
            <a:r>
              <a:rPr lang="ru-RU" sz="2400" dirty="0"/>
              <a:t> атома з одного </a:t>
            </a:r>
            <a:r>
              <a:rPr lang="ru-RU" sz="2400" dirty="0" err="1"/>
              <a:t>стаціонарного</a:t>
            </a:r>
            <a:r>
              <a:rPr lang="ru-RU" sz="2400" dirty="0"/>
              <a:t> стану в </a:t>
            </a:r>
            <a:r>
              <a:rPr lang="ru-RU" sz="2400" dirty="0" err="1"/>
              <a:t>інший</a:t>
            </a:r>
            <a:r>
              <a:rPr lang="ru-RU" sz="2400" dirty="0"/>
              <a:t> </a:t>
            </a:r>
            <a:r>
              <a:rPr lang="ru-RU" sz="2400" dirty="0" err="1"/>
              <a:t>супроводжується</a:t>
            </a:r>
            <a:r>
              <a:rPr lang="ru-RU" sz="2400" dirty="0"/>
              <a:t> </a:t>
            </a:r>
            <a:r>
              <a:rPr lang="ru-RU" sz="2400" dirty="0" err="1"/>
              <a:t>випромінюванням</a:t>
            </a:r>
            <a:r>
              <a:rPr lang="ru-RU" sz="2400" dirty="0"/>
              <a:t>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поглинанням</a:t>
            </a:r>
            <a:r>
              <a:rPr lang="ru-RU" sz="2400" dirty="0"/>
              <a:t> </a:t>
            </a:r>
            <a:r>
              <a:rPr lang="ru-RU" sz="2400" dirty="0" err="1" smtClean="0"/>
              <a:t>фотонів</a:t>
            </a:r>
            <a:r>
              <a:rPr lang="ru-RU" sz="2400" dirty="0" smtClean="0"/>
              <a:t>,</a:t>
            </a:r>
          </a:p>
          <a:p>
            <a:r>
              <a:rPr lang="ru-RU" sz="2400" dirty="0" err="1" smtClean="0"/>
              <a:t>Енергію</a:t>
            </a:r>
            <a:r>
              <a:rPr lang="ru-RU" sz="2400" dirty="0" smtClean="0"/>
              <a:t> </a:t>
            </a:r>
            <a:r>
              <a:rPr lang="ru-RU" sz="2400" dirty="0" err="1" smtClean="0"/>
              <a:t>яких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визначають</a:t>
            </a:r>
            <a:r>
              <a:rPr lang="ru-RU" sz="2400" dirty="0" smtClean="0"/>
              <a:t> за формулою:</a:t>
            </a:r>
            <a:endParaRPr lang="ru-RU" sz="2400" dirty="0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4614069"/>
              </p:ext>
            </p:extLst>
          </p:nvPr>
        </p:nvGraphicFramePr>
        <p:xfrm>
          <a:off x="5862995" y="2206054"/>
          <a:ext cx="2565168" cy="659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888840" imgH="228600" progId="Equation.DSMT4">
                  <p:embed/>
                </p:oleObj>
              </mc:Choice>
              <mc:Fallback>
                <p:oleObj name="Equation" r:id="rId3" imgW="8888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62995" y="2206054"/>
                        <a:ext cx="2565168" cy="659614"/>
                      </a:xfrm>
                      <a:prstGeom prst="rect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8638674"/>
              </p:ext>
            </p:extLst>
          </p:nvPr>
        </p:nvGraphicFramePr>
        <p:xfrm>
          <a:off x="611560" y="2708920"/>
          <a:ext cx="4878583" cy="9164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2298600" imgH="431640" progId="Equation.DSMT4">
                  <p:embed/>
                </p:oleObj>
              </mc:Choice>
              <mc:Fallback>
                <p:oleObj name="Equation" r:id="rId5" imgW="22986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1560" y="2708920"/>
                        <a:ext cx="4878583" cy="9164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Группа 10"/>
          <p:cNvGrpSpPr/>
          <p:nvPr/>
        </p:nvGrpSpPr>
        <p:grpSpPr>
          <a:xfrm>
            <a:off x="5197223" y="3496970"/>
            <a:ext cx="3970171" cy="3413014"/>
            <a:chOff x="5949461" y="4270263"/>
            <a:chExt cx="2952750" cy="2571751"/>
          </a:xfrm>
        </p:grpSpPr>
        <p:pic>
          <p:nvPicPr>
            <p:cNvPr id="12" name="Picture 2" descr="https://upload.wikimedia.org/wikipedia/commons/thumb/5/55/Bohr-atom-PAR.svg/310px-Bohr-atom-PAR.svg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49461" y="4270263"/>
              <a:ext cx="2952750" cy="25717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7884368" y="5445224"/>
              <a:ext cx="93610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latin typeface="Times New Roman"/>
                  <a:cs typeface="Times New Roman"/>
                </a:rPr>
                <a:t>∆Е=</a:t>
              </a:r>
              <a:r>
                <a:rPr lang="en-US" dirty="0" smtClean="0">
                  <a:latin typeface="Times New Roman"/>
                  <a:cs typeface="Times New Roman"/>
                </a:rPr>
                <a:t>h</a:t>
              </a:r>
              <a:r>
                <a:rPr lang="el-GR" dirty="0" smtClean="0">
                  <a:latin typeface="Times New Roman"/>
                  <a:cs typeface="Times New Roman"/>
                </a:rPr>
                <a:t>ν</a:t>
              </a:r>
              <a:endParaRPr lang="ru-RU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72097" y="145068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/>
              <a:t>Постулати   Бора</a:t>
            </a:r>
            <a:endParaRPr lang="ru-RU" sz="3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17037" y="731916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u="sng" dirty="0" err="1" smtClean="0"/>
              <a:t>ІІІ-й</a:t>
            </a:r>
            <a:r>
              <a:rPr lang="uk-UA" sz="3200" b="1" u="sng" dirty="0" smtClean="0"/>
              <a:t> постулат </a:t>
            </a:r>
            <a:r>
              <a:rPr lang="uk-UA" sz="3200" u="sng" dirty="0" smtClean="0"/>
              <a:t>- </a:t>
            </a:r>
            <a:r>
              <a:rPr lang="ru-RU" sz="3200" u="sng" dirty="0"/>
              <a:t> </a:t>
            </a:r>
            <a:r>
              <a:rPr lang="ru-RU" sz="3200" u="sng" dirty="0" smtClean="0"/>
              <a:t>правило </a:t>
            </a:r>
            <a:r>
              <a:rPr lang="ru-RU" sz="3200" u="sng" dirty="0" err="1" smtClean="0"/>
              <a:t>орбіт</a:t>
            </a:r>
            <a:endParaRPr lang="ru-RU" sz="3200" u="sng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22333" y="3763592"/>
            <a:ext cx="511905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 err="1"/>
              <a:t>Поглинаючи</a:t>
            </a:r>
            <a:r>
              <a:rPr lang="ru-RU" sz="2000" dirty="0"/>
              <a:t> </a:t>
            </a:r>
            <a:r>
              <a:rPr lang="ru-RU" sz="2000" dirty="0" err="1"/>
              <a:t>світло</a:t>
            </a:r>
            <a:r>
              <a:rPr lang="ru-RU" sz="2000" dirty="0"/>
              <a:t>, атом переходить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стаціонарного</a:t>
            </a:r>
            <a:r>
              <a:rPr lang="ru-RU" sz="2000" dirty="0"/>
              <a:t> стану з </a:t>
            </a:r>
            <a:r>
              <a:rPr lang="ru-RU" sz="2000" b="1" dirty="0" err="1"/>
              <a:t>меншою</a:t>
            </a:r>
            <a:r>
              <a:rPr lang="ru-RU" sz="2000" dirty="0"/>
              <a:t> </a:t>
            </a:r>
            <a:r>
              <a:rPr lang="ru-RU" sz="2000" dirty="0" err="1"/>
              <a:t>енергією</a:t>
            </a:r>
            <a:r>
              <a:rPr lang="ru-RU" sz="2000" dirty="0"/>
              <a:t> в </a:t>
            </a:r>
            <a:r>
              <a:rPr lang="ru-RU" sz="2000" dirty="0" err="1"/>
              <a:t>стаціонарний</a:t>
            </a:r>
            <a:r>
              <a:rPr lang="ru-RU" sz="2000" dirty="0"/>
              <a:t> стан з </a:t>
            </a:r>
            <a:r>
              <a:rPr lang="ru-RU" sz="2000" b="1" dirty="0" err="1"/>
              <a:t>більшою</a:t>
            </a:r>
            <a:r>
              <a:rPr lang="ru-RU" sz="2000" dirty="0"/>
              <a:t> </a:t>
            </a:r>
            <a:r>
              <a:rPr lang="ru-RU" sz="2000" dirty="0" err="1"/>
              <a:t>енергією</a:t>
            </a:r>
            <a:r>
              <a:rPr lang="ru-RU" sz="2000" dirty="0"/>
              <a:t>. </a:t>
            </a:r>
            <a:endParaRPr lang="ru-RU" sz="2000" dirty="0" smtClean="0"/>
          </a:p>
          <a:p>
            <a:r>
              <a:rPr lang="ru-RU" sz="2000" dirty="0" err="1" smtClean="0"/>
              <a:t>Усі</a:t>
            </a:r>
            <a:r>
              <a:rPr lang="ru-RU" sz="2000" dirty="0" smtClean="0"/>
              <a:t> </a:t>
            </a:r>
            <a:r>
              <a:rPr lang="ru-RU" sz="2000" dirty="0" err="1"/>
              <a:t>стаціонарні</a:t>
            </a:r>
            <a:r>
              <a:rPr lang="ru-RU" sz="2000" dirty="0"/>
              <a:t> </a:t>
            </a:r>
            <a:r>
              <a:rPr lang="ru-RU" sz="2000" dirty="0" err="1"/>
              <a:t>стани</a:t>
            </a:r>
            <a:r>
              <a:rPr lang="ru-RU" sz="2000" dirty="0"/>
              <a:t>, </a:t>
            </a:r>
            <a:r>
              <a:rPr lang="ru-RU" sz="2000" dirty="0" err="1"/>
              <a:t>крім</a:t>
            </a:r>
            <a:r>
              <a:rPr lang="ru-RU" sz="2000" dirty="0"/>
              <a:t> одного, є </a:t>
            </a:r>
            <a:r>
              <a:rPr lang="ru-RU" sz="2000" dirty="0" err="1"/>
              <a:t>умовно</a:t>
            </a:r>
            <a:r>
              <a:rPr lang="ru-RU" sz="2000" dirty="0"/>
              <a:t> </a:t>
            </a:r>
            <a:r>
              <a:rPr lang="ru-RU" sz="2000" dirty="0" err="1"/>
              <a:t>стаціонарними</a:t>
            </a:r>
            <a:r>
              <a:rPr lang="ru-RU" sz="2000" dirty="0"/>
              <a:t>. </a:t>
            </a:r>
            <a:r>
              <a:rPr lang="ru-RU" sz="2000" dirty="0" err="1"/>
              <a:t>Нескінченно</a:t>
            </a:r>
            <a:r>
              <a:rPr lang="ru-RU" sz="2000" dirty="0"/>
              <a:t> </a:t>
            </a:r>
            <a:r>
              <a:rPr lang="ru-RU" sz="2000" dirty="0" err="1"/>
              <a:t>довго</a:t>
            </a:r>
            <a:r>
              <a:rPr lang="ru-RU" sz="2000" dirty="0"/>
              <a:t> </a:t>
            </a:r>
            <a:r>
              <a:rPr lang="ru-RU" sz="2000" dirty="0" err="1"/>
              <a:t>кожен</a:t>
            </a:r>
            <a:r>
              <a:rPr lang="ru-RU" sz="2000" dirty="0"/>
              <a:t> атом </a:t>
            </a:r>
            <a:r>
              <a:rPr lang="ru-RU" sz="2000" dirty="0" err="1"/>
              <a:t>може</a:t>
            </a:r>
            <a:r>
              <a:rPr lang="ru-RU" sz="2000" dirty="0"/>
              <a:t> </a:t>
            </a:r>
            <a:r>
              <a:rPr lang="ru-RU" sz="2000" dirty="0" err="1"/>
              <a:t>знаходитись</a:t>
            </a:r>
            <a:r>
              <a:rPr lang="ru-RU" sz="2000" dirty="0"/>
              <a:t> </a:t>
            </a:r>
            <a:r>
              <a:rPr lang="ru-RU" sz="2000" dirty="0" err="1"/>
              <a:t>лише</a:t>
            </a:r>
            <a:r>
              <a:rPr lang="ru-RU" sz="2000" dirty="0"/>
              <a:t> в </a:t>
            </a:r>
            <a:r>
              <a:rPr lang="ru-RU" sz="2000" dirty="0" err="1"/>
              <a:t>стаціонарному</a:t>
            </a:r>
            <a:r>
              <a:rPr lang="ru-RU" sz="2000" dirty="0"/>
              <a:t> </a:t>
            </a:r>
            <a:r>
              <a:rPr lang="ru-RU" sz="2000" dirty="0" err="1"/>
              <a:t>стані</a:t>
            </a:r>
            <a:r>
              <a:rPr lang="ru-RU" sz="2000" dirty="0"/>
              <a:t> з </a:t>
            </a:r>
            <a:r>
              <a:rPr lang="ru-RU" sz="2000" dirty="0" err="1"/>
              <a:t>мінімальним</a:t>
            </a:r>
            <a:r>
              <a:rPr lang="ru-RU" sz="2000" dirty="0"/>
              <a:t> запасом </a:t>
            </a:r>
            <a:r>
              <a:rPr lang="ru-RU" sz="2000" dirty="0" err="1"/>
              <a:t>енергії</a:t>
            </a:r>
            <a:r>
              <a:rPr lang="ru-RU" sz="2000" dirty="0"/>
              <a:t>. </a:t>
            </a:r>
            <a:r>
              <a:rPr lang="ru-RU" sz="2000" dirty="0" err="1"/>
              <a:t>Цей</a:t>
            </a:r>
            <a:r>
              <a:rPr lang="ru-RU" sz="2000" dirty="0"/>
              <a:t> стан атома </a:t>
            </a:r>
            <a:r>
              <a:rPr lang="ru-RU" sz="2000" dirty="0" err="1"/>
              <a:t>називається</a:t>
            </a:r>
            <a:r>
              <a:rPr lang="ru-RU" sz="2000" dirty="0"/>
              <a:t> </a:t>
            </a:r>
            <a:r>
              <a:rPr lang="ru-RU" sz="2000" u="sng" dirty="0" err="1"/>
              <a:t>основним</a:t>
            </a:r>
            <a:r>
              <a:rPr lang="ru-RU" sz="2000" dirty="0"/>
              <a:t>, </a:t>
            </a:r>
            <a:r>
              <a:rPr lang="ru-RU" sz="2000" dirty="0" err="1"/>
              <a:t>всі</a:t>
            </a:r>
            <a:r>
              <a:rPr lang="ru-RU" sz="2000" dirty="0"/>
              <a:t> </a:t>
            </a:r>
            <a:r>
              <a:rPr lang="ru-RU" sz="2000" dirty="0" err="1"/>
              <a:t>інші</a:t>
            </a:r>
            <a:r>
              <a:rPr lang="ru-RU" sz="2000" dirty="0"/>
              <a:t> — </a:t>
            </a:r>
            <a:r>
              <a:rPr lang="ru-RU" sz="2000" u="sng" dirty="0" err="1"/>
              <a:t>збудженими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2110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4598" y="117212"/>
            <a:ext cx="76328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200" b="1" dirty="0" smtClean="0"/>
              <a:t>Дослід Франка та Герца</a:t>
            </a:r>
            <a:endParaRPr lang="ru-RU" sz="2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548099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І-й </a:t>
            </a:r>
            <a:r>
              <a:rPr lang="ru-RU" dirty="0"/>
              <a:t>і </a:t>
            </a:r>
            <a:r>
              <a:rPr lang="ru-RU" dirty="0" err="1" smtClean="0"/>
              <a:t>ІІІ</a:t>
            </a:r>
            <a:r>
              <a:rPr lang="ru-RU" dirty="0" smtClean="0"/>
              <a:t>-й </a:t>
            </a:r>
            <a:r>
              <a:rPr lang="ru-RU" dirty="0" err="1"/>
              <a:t>постулати</a:t>
            </a:r>
            <a:r>
              <a:rPr lang="ru-RU" dirty="0"/>
              <a:t> </a:t>
            </a:r>
            <a:r>
              <a:rPr lang="ru-RU" dirty="0" smtClean="0"/>
              <a:t>Бора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експериментально</a:t>
            </a:r>
            <a:r>
              <a:rPr lang="ru-RU" dirty="0"/>
              <a:t> </a:t>
            </a:r>
            <a:r>
              <a:rPr lang="ru-RU" dirty="0" err="1"/>
              <a:t>підтверджені</a:t>
            </a:r>
            <a:r>
              <a:rPr lang="ru-RU" dirty="0"/>
              <a:t> в </a:t>
            </a:r>
            <a:r>
              <a:rPr lang="ru-RU" dirty="0" err="1"/>
              <a:t>досвідах</a:t>
            </a:r>
            <a:r>
              <a:rPr lang="ru-RU" dirty="0"/>
              <a:t> Франка й Герца (</a:t>
            </a:r>
            <a:r>
              <a:rPr lang="ru-RU" dirty="0" err="1"/>
              <a:t>німецькі</a:t>
            </a:r>
            <a:r>
              <a:rPr lang="ru-RU" dirty="0"/>
              <a:t> </a:t>
            </a:r>
            <a:r>
              <a:rPr lang="ru-RU" dirty="0" err="1"/>
              <a:t>вчені</a:t>
            </a:r>
            <a:r>
              <a:rPr lang="ru-RU" dirty="0"/>
              <a:t>) в 1913 р.</a:t>
            </a:r>
          </a:p>
        </p:txBody>
      </p:sp>
      <p:pic>
        <p:nvPicPr>
          <p:cNvPr id="23554" name="Picture 2" descr="http://www.bog5.in.ua/lection/quantum_optics_lect/image_quant/clip_image009_00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3" y="1340768"/>
            <a:ext cx="3934861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779912" y="1052736"/>
            <a:ext cx="529208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Вакуумна</a:t>
            </a:r>
            <a:r>
              <a:rPr lang="ru-RU" dirty="0"/>
              <a:t> трубка, </a:t>
            </a:r>
            <a:r>
              <a:rPr lang="ru-RU" dirty="0" err="1"/>
              <a:t>заповнена</a:t>
            </a:r>
            <a:r>
              <a:rPr lang="ru-RU" dirty="0"/>
              <a:t> парами </a:t>
            </a:r>
            <a:r>
              <a:rPr lang="ru-RU" dirty="0" err="1"/>
              <a:t>ртуті</a:t>
            </a:r>
            <a:r>
              <a:rPr lang="ru-RU" dirty="0"/>
              <a:t> (</a:t>
            </a:r>
            <a:r>
              <a:rPr lang="ru-RU" dirty="0" err="1"/>
              <a:t>тиск</a:t>
            </a:r>
            <a:r>
              <a:rPr lang="ru-RU" dirty="0"/>
              <a:t> </a:t>
            </a:r>
            <a:r>
              <a:rPr lang="ru-RU" i="1" dirty="0"/>
              <a:t>р</a:t>
            </a:r>
            <a:r>
              <a:rPr lang="ru-RU" dirty="0"/>
              <a:t> ~13 </a:t>
            </a:r>
            <a:r>
              <a:rPr lang="ru-RU" i="1" dirty="0"/>
              <a:t>Па</a:t>
            </a:r>
            <a:r>
              <a:rPr lang="ru-RU" dirty="0" smtClean="0"/>
              <a:t>), катод </a:t>
            </a:r>
            <a:r>
              <a:rPr lang="ru-RU" dirty="0"/>
              <a:t>(</a:t>
            </a:r>
            <a:r>
              <a:rPr lang="ru-RU" i="1" dirty="0"/>
              <a:t>К</a:t>
            </a:r>
            <a:r>
              <a:rPr lang="ru-RU" dirty="0"/>
              <a:t>),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сітки</a:t>
            </a:r>
            <a:r>
              <a:rPr lang="ru-RU" dirty="0"/>
              <a:t> (</a:t>
            </a:r>
            <a:r>
              <a:rPr lang="ru-RU" i="1" dirty="0"/>
              <a:t>С</a:t>
            </a:r>
            <a:r>
              <a:rPr lang="ru-RU" i="1" baseline="-25000" dirty="0"/>
              <a:t>1</a:t>
            </a:r>
            <a:r>
              <a:rPr lang="ru-RU" dirty="0"/>
              <a:t> і </a:t>
            </a:r>
            <a:r>
              <a:rPr lang="ru-RU" i="1" dirty="0"/>
              <a:t>С</a:t>
            </a:r>
            <a:r>
              <a:rPr lang="ru-RU" i="1" baseline="-25000" dirty="0"/>
              <a:t>2</a:t>
            </a:r>
            <a:r>
              <a:rPr lang="ru-RU" dirty="0" smtClean="0"/>
              <a:t>),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слугують</a:t>
            </a:r>
            <a:r>
              <a:rPr lang="ru-RU" dirty="0" smtClean="0"/>
              <a:t> для </a:t>
            </a:r>
            <a:r>
              <a:rPr lang="ru-RU" dirty="0" err="1" smtClean="0"/>
              <a:t>керування</a:t>
            </a:r>
            <a:r>
              <a:rPr lang="ru-RU" dirty="0" smtClean="0"/>
              <a:t> потоком </a:t>
            </a:r>
            <a:r>
              <a:rPr lang="ru-RU" dirty="0" err="1" smtClean="0"/>
              <a:t>електронів</a:t>
            </a:r>
            <a:r>
              <a:rPr lang="ru-RU" dirty="0" smtClean="0"/>
              <a:t>, та </a:t>
            </a:r>
            <a:r>
              <a:rPr lang="ru-RU" dirty="0"/>
              <a:t>анод (</a:t>
            </a:r>
            <a:r>
              <a:rPr lang="ru-RU" i="1" dirty="0"/>
              <a:t>А</a:t>
            </a:r>
            <a:r>
              <a:rPr lang="ru-RU" dirty="0"/>
              <a:t>). </a:t>
            </a:r>
            <a:endParaRPr lang="ru-RU" dirty="0" smtClean="0"/>
          </a:p>
          <a:p>
            <a:r>
              <a:rPr lang="ru-RU" dirty="0" err="1" smtClean="0"/>
              <a:t>Електрони</a:t>
            </a:r>
            <a:r>
              <a:rPr lang="ru-RU" dirty="0" smtClean="0"/>
              <a:t> </a:t>
            </a:r>
            <a:r>
              <a:rPr lang="ru-RU" dirty="0" err="1" smtClean="0"/>
              <a:t>прискорювалися</a:t>
            </a:r>
            <a:r>
              <a:rPr lang="ru-RU" dirty="0" smtClean="0"/>
              <a:t> </a:t>
            </a:r>
            <a:r>
              <a:rPr lang="ru-RU" dirty="0" err="1"/>
              <a:t>різницею</a:t>
            </a:r>
            <a:r>
              <a:rPr lang="ru-RU" dirty="0"/>
              <a:t> </a:t>
            </a:r>
            <a:r>
              <a:rPr lang="ru-RU" dirty="0" err="1"/>
              <a:t>потенціалів</a:t>
            </a:r>
            <a:r>
              <a:rPr lang="ru-RU" dirty="0"/>
              <a:t>, </a:t>
            </a:r>
            <a:r>
              <a:rPr lang="ru-RU" dirty="0" err="1"/>
              <a:t>прикладеної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 </a:t>
            </a:r>
            <a:r>
              <a:rPr lang="ru-RU" i="1" dirty="0"/>
              <a:t>К</a:t>
            </a:r>
            <a:r>
              <a:rPr lang="ru-RU" dirty="0"/>
              <a:t> і </a:t>
            </a:r>
            <a:r>
              <a:rPr lang="ru-RU" i="1" dirty="0"/>
              <a:t>С</a:t>
            </a:r>
            <a:r>
              <a:rPr lang="ru-RU" i="1" baseline="-25000" dirty="0"/>
              <a:t>1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сіткою</a:t>
            </a:r>
            <a:r>
              <a:rPr lang="ru-RU" dirty="0" smtClean="0"/>
              <a:t> </a:t>
            </a:r>
            <a:r>
              <a:rPr lang="ru-RU" i="1" dirty="0" smtClean="0"/>
              <a:t>С</a:t>
            </a:r>
            <a:r>
              <a:rPr lang="ru-RU" i="1" baseline="-25000" dirty="0" smtClean="0"/>
              <a:t>2</a:t>
            </a:r>
            <a:r>
              <a:rPr lang="ru-RU" dirty="0"/>
              <a:t> і </a:t>
            </a:r>
            <a:r>
              <a:rPr lang="ru-RU" i="1" dirty="0"/>
              <a:t>А</a:t>
            </a:r>
            <a:r>
              <a:rPr lang="ru-RU" dirty="0"/>
              <a:t> </a:t>
            </a:r>
            <a:r>
              <a:rPr lang="ru-RU" dirty="0" err="1"/>
              <a:t>прикладений</a:t>
            </a:r>
            <a:r>
              <a:rPr lang="ru-RU" dirty="0"/>
              <a:t> невеликий </a:t>
            </a:r>
            <a:r>
              <a:rPr lang="ru-RU" dirty="0" err="1"/>
              <a:t>затримуючий</a:t>
            </a:r>
            <a:r>
              <a:rPr lang="ru-RU" dirty="0"/>
              <a:t> </a:t>
            </a:r>
            <a:r>
              <a:rPr lang="ru-RU" dirty="0" err="1"/>
              <a:t>потенціал</a:t>
            </a:r>
            <a:r>
              <a:rPr lang="ru-RU" dirty="0"/>
              <a:t> 0,5 </a:t>
            </a:r>
            <a:r>
              <a:rPr lang="ru-RU" i="1" dirty="0"/>
              <a:t>В</a:t>
            </a:r>
            <a:r>
              <a:rPr lang="ru-RU" dirty="0"/>
              <a:t>. </a:t>
            </a:r>
            <a:r>
              <a:rPr lang="ru-RU" dirty="0" err="1"/>
              <a:t>Електрони</a:t>
            </a:r>
            <a:r>
              <a:rPr lang="ru-RU" dirty="0"/>
              <a:t>, </a:t>
            </a:r>
            <a:r>
              <a:rPr lang="ru-RU" dirty="0" err="1"/>
              <a:t>прискорені</a:t>
            </a:r>
            <a:r>
              <a:rPr lang="ru-RU" dirty="0"/>
              <a:t> в 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b="1" dirty="0"/>
              <a:t>1</a:t>
            </a:r>
            <a:r>
              <a:rPr lang="ru-RU" dirty="0"/>
              <a:t>, </a:t>
            </a:r>
            <a:r>
              <a:rPr lang="ru-RU" dirty="0" err="1"/>
              <a:t>попадають</a:t>
            </a:r>
            <a:r>
              <a:rPr lang="ru-RU" dirty="0"/>
              <a:t> в область </a:t>
            </a:r>
            <a:r>
              <a:rPr lang="ru-RU" b="1" dirty="0" smtClean="0"/>
              <a:t>2</a:t>
            </a:r>
            <a:r>
              <a:rPr lang="ru-RU" dirty="0" smtClean="0"/>
              <a:t>, </a:t>
            </a:r>
            <a:r>
              <a:rPr lang="ru-RU" dirty="0"/>
              <a:t>де </a:t>
            </a:r>
            <a:r>
              <a:rPr lang="ru-RU" dirty="0" err="1"/>
              <a:t>зазнають</a:t>
            </a:r>
            <a:r>
              <a:rPr lang="ru-RU" dirty="0"/>
              <a:t> </a:t>
            </a:r>
            <a:r>
              <a:rPr lang="ru-RU" dirty="0" err="1"/>
              <a:t>зіткнення</a:t>
            </a:r>
            <a:r>
              <a:rPr lang="ru-RU" dirty="0"/>
              <a:t> з атомами </a:t>
            </a:r>
            <a:r>
              <a:rPr lang="ru-RU" dirty="0" err="1"/>
              <a:t>ртуті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Електрони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зіткнення</a:t>
            </a:r>
            <a:r>
              <a:rPr lang="ru-RU" dirty="0"/>
              <a:t> </a:t>
            </a:r>
            <a:r>
              <a:rPr lang="ru-RU" dirty="0" err="1"/>
              <a:t>достатню</a:t>
            </a:r>
            <a:r>
              <a:rPr lang="ru-RU" dirty="0"/>
              <a:t> </a:t>
            </a:r>
            <a:r>
              <a:rPr lang="ru-RU" dirty="0" err="1"/>
              <a:t>енергію</a:t>
            </a:r>
            <a:r>
              <a:rPr lang="ru-RU" dirty="0"/>
              <a:t> для </a:t>
            </a:r>
            <a:r>
              <a:rPr lang="ru-RU" dirty="0" err="1"/>
              <a:t>подолання</a:t>
            </a:r>
            <a:r>
              <a:rPr lang="ru-RU" dirty="0"/>
              <a:t> </a:t>
            </a:r>
            <a:r>
              <a:rPr lang="ru-RU" dirty="0" err="1"/>
              <a:t>затримуючого</a:t>
            </a:r>
            <a:r>
              <a:rPr lang="ru-RU" dirty="0"/>
              <a:t> </a:t>
            </a:r>
            <a:r>
              <a:rPr lang="ru-RU" dirty="0" err="1"/>
              <a:t>потенціалу</a:t>
            </a:r>
            <a:r>
              <a:rPr lang="ru-RU" dirty="0"/>
              <a:t> в 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b="1" dirty="0" smtClean="0"/>
              <a:t>3</a:t>
            </a:r>
            <a:r>
              <a:rPr lang="ru-RU" dirty="0" smtClean="0"/>
              <a:t>, </a:t>
            </a:r>
            <a:r>
              <a:rPr lang="ru-RU" dirty="0" err="1"/>
              <a:t>досягають</a:t>
            </a:r>
            <a:r>
              <a:rPr lang="ru-RU" dirty="0"/>
              <a:t> анода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06546" y="4746055"/>
            <a:ext cx="85689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 </a:t>
            </a:r>
            <a:r>
              <a:rPr lang="ru-RU" dirty="0" err="1"/>
              <a:t>непружних</a:t>
            </a:r>
            <a:r>
              <a:rPr lang="ru-RU" dirty="0"/>
              <a:t> </a:t>
            </a:r>
            <a:r>
              <a:rPr lang="ru-RU" dirty="0" err="1"/>
              <a:t>зіткненнях</a:t>
            </a:r>
            <a:r>
              <a:rPr lang="ru-RU" dirty="0"/>
              <a:t> </a:t>
            </a:r>
            <a:r>
              <a:rPr lang="ru-RU" dirty="0" err="1"/>
              <a:t>електронів</a:t>
            </a:r>
            <a:r>
              <a:rPr lang="ru-RU" dirty="0"/>
              <a:t> з атомами </a:t>
            </a:r>
            <a:r>
              <a:rPr lang="ru-RU" dirty="0" err="1"/>
              <a:t>ртуті</a:t>
            </a:r>
            <a:r>
              <a:rPr lang="ru-RU" dirty="0"/>
              <a:t> </a:t>
            </a:r>
            <a:r>
              <a:rPr lang="ru-RU" dirty="0" err="1"/>
              <a:t>останні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збуджуватися</a:t>
            </a:r>
            <a:r>
              <a:rPr lang="ru-RU" dirty="0"/>
              <a:t>. </a:t>
            </a:r>
            <a:r>
              <a:rPr lang="ru-RU" dirty="0" err="1"/>
              <a:t>Згідно</a:t>
            </a:r>
            <a:r>
              <a:rPr lang="ru-RU" dirty="0"/>
              <a:t> з </a:t>
            </a:r>
            <a:r>
              <a:rPr lang="ru-RU" dirty="0" err="1"/>
              <a:t>теорією</a:t>
            </a:r>
            <a:r>
              <a:rPr lang="ru-RU" dirty="0"/>
              <a:t> Бору, </a:t>
            </a:r>
            <a:r>
              <a:rPr lang="ru-RU" dirty="0" err="1"/>
              <a:t>кожний</a:t>
            </a:r>
            <a:r>
              <a:rPr lang="ru-RU" dirty="0"/>
              <a:t> з </a:t>
            </a:r>
            <a:r>
              <a:rPr lang="ru-RU" dirty="0" err="1"/>
              <a:t>атомів</a:t>
            </a:r>
            <a:r>
              <a:rPr lang="ru-RU" dirty="0"/>
              <a:t> </a:t>
            </a:r>
            <a:r>
              <a:rPr lang="ru-RU" dirty="0" err="1"/>
              <a:t>ртуті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одержати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цілком</a:t>
            </a:r>
            <a:r>
              <a:rPr lang="ru-RU" dirty="0"/>
              <a:t> </a:t>
            </a:r>
            <a:r>
              <a:rPr lang="ru-RU" dirty="0" err="1"/>
              <a:t>певну</a:t>
            </a:r>
            <a:r>
              <a:rPr lang="ru-RU" dirty="0"/>
              <a:t> </a:t>
            </a:r>
            <a:r>
              <a:rPr lang="ru-RU" dirty="0" err="1"/>
              <a:t>енергію</a:t>
            </a:r>
            <a:r>
              <a:rPr lang="ru-RU" dirty="0"/>
              <a:t>, </a:t>
            </a:r>
            <a:r>
              <a:rPr lang="ru-RU" dirty="0" err="1"/>
              <a:t>переходячи</a:t>
            </a:r>
            <a:r>
              <a:rPr lang="ru-RU" dirty="0"/>
              <a:t> при </a:t>
            </a:r>
            <a:r>
              <a:rPr lang="ru-RU" dirty="0" err="1"/>
              <a:t>цьому</a:t>
            </a:r>
            <a:r>
              <a:rPr lang="ru-RU" dirty="0"/>
              <a:t> в один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збуджених</a:t>
            </a:r>
            <a:r>
              <a:rPr lang="ru-RU" dirty="0"/>
              <a:t> </a:t>
            </a:r>
            <a:r>
              <a:rPr lang="ru-RU" dirty="0" err="1"/>
              <a:t>станів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(</a:t>
            </a:r>
            <a:r>
              <a:rPr lang="ru-RU" dirty="0" err="1"/>
              <a:t>Основний</a:t>
            </a:r>
            <a:r>
              <a:rPr lang="ru-RU" dirty="0"/>
              <a:t> стан </a:t>
            </a:r>
            <a:r>
              <a:rPr lang="en-US" i="1" dirty="0"/>
              <a:t>n </a:t>
            </a:r>
            <a:r>
              <a:rPr lang="en-US" dirty="0"/>
              <a:t>= 1, </a:t>
            </a:r>
            <a:r>
              <a:rPr lang="ru-RU" dirty="0" err="1"/>
              <a:t>збуджений</a:t>
            </a:r>
            <a:r>
              <a:rPr lang="ru-RU" dirty="0"/>
              <a:t> - </a:t>
            </a:r>
            <a:r>
              <a:rPr lang="en-US" i="1" dirty="0"/>
              <a:t>n </a:t>
            </a:r>
            <a:r>
              <a:rPr lang="en-US" dirty="0"/>
              <a:t>= 2, 3, 4,…). </a:t>
            </a:r>
            <a:endParaRPr lang="uk-UA" dirty="0"/>
          </a:p>
          <a:p>
            <a:r>
              <a:rPr lang="ru-RU" dirty="0"/>
              <a:t>Тому, </a:t>
            </a:r>
            <a:r>
              <a:rPr lang="ru-RU" dirty="0" err="1"/>
              <a:t>якщо</a:t>
            </a:r>
            <a:r>
              <a:rPr lang="ru-RU" dirty="0"/>
              <a:t> в атомах </a:t>
            </a:r>
            <a:r>
              <a:rPr lang="ru-RU" dirty="0" err="1"/>
              <a:t>дійсно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стаціонарні</a:t>
            </a:r>
            <a:r>
              <a:rPr lang="ru-RU" dirty="0"/>
              <a:t> </a:t>
            </a:r>
            <a:r>
              <a:rPr lang="ru-RU" dirty="0" err="1"/>
              <a:t>стани</a:t>
            </a:r>
            <a:r>
              <a:rPr lang="ru-RU" dirty="0"/>
              <a:t>, то </a:t>
            </a:r>
            <a:r>
              <a:rPr lang="ru-RU" dirty="0" err="1"/>
              <a:t>електрони</a:t>
            </a:r>
            <a:r>
              <a:rPr lang="ru-RU" dirty="0"/>
              <a:t>, </a:t>
            </a:r>
            <a:r>
              <a:rPr lang="ru-RU" dirty="0" err="1"/>
              <a:t>зустрічаючись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атомами </a:t>
            </a:r>
            <a:r>
              <a:rPr lang="ru-RU" dirty="0" err="1"/>
              <a:t>ртуті</a:t>
            </a:r>
            <a:r>
              <a:rPr lang="ru-RU" dirty="0"/>
              <a:t>,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втрачати</a:t>
            </a:r>
            <a:r>
              <a:rPr lang="ru-RU" dirty="0"/>
              <a:t> </a:t>
            </a:r>
            <a:r>
              <a:rPr lang="ru-RU" dirty="0" err="1"/>
              <a:t>енергію</a:t>
            </a:r>
            <a:r>
              <a:rPr lang="ru-RU" dirty="0"/>
              <a:t> дискретно, </a:t>
            </a:r>
            <a:r>
              <a:rPr lang="ru-RU" dirty="0" err="1"/>
              <a:t>певними</a:t>
            </a:r>
            <a:r>
              <a:rPr lang="ru-RU" dirty="0"/>
              <a:t> </a:t>
            </a:r>
            <a:r>
              <a:rPr lang="ru-RU" dirty="0" err="1"/>
              <a:t>порціями</a:t>
            </a:r>
            <a:r>
              <a:rPr lang="ru-RU" dirty="0"/>
              <a:t>, </a:t>
            </a:r>
            <a:r>
              <a:rPr lang="ru-RU" dirty="0" err="1"/>
              <a:t>рівними</a:t>
            </a:r>
            <a:r>
              <a:rPr lang="ru-RU" dirty="0"/>
              <a:t> </a:t>
            </a:r>
            <a:r>
              <a:rPr lang="ru-RU" dirty="0" err="1"/>
              <a:t>різниці</a:t>
            </a:r>
            <a:r>
              <a:rPr lang="ru-RU" dirty="0"/>
              <a:t> </a:t>
            </a:r>
            <a:r>
              <a:rPr lang="ru-RU" dirty="0" err="1"/>
              <a:t>енергій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стаціонарних</a:t>
            </a:r>
            <a:r>
              <a:rPr lang="ru-RU" dirty="0"/>
              <a:t> </a:t>
            </a:r>
            <a:r>
              <a:rPr lang="ru-RU" dirty="0" err="1"/>
              <a:t>станів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2981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4598" y="117212"/>
            <a:ext cx="76328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200" b="1" dirty="0" smtClean="0"/>
              <a:t>Дослід Франка та Герца</a:t>
            </a:r>
            <a:endParaRPr lang="ru-RU" sz="2200" b="1" dirty="0"/>
          </a:p>
        </p:txBody>
      </p:sp>
      <p:pic>
        <p:nvPicPr>
          <p:cNvPr id="24578" name="Picture 2" descr="http://www.bog5.in.ua/lection/quantum_optics_lect/image_quant/clip_image010_00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861048"/>
            <a:ext cx="4437123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23528" y="692696"/>
            <a:ext cx="8496944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900" dirty="0" smtClean="0"/>
              <a:t>У досліді спостерігалося монотонне зростання струму </a:t>
            </a:r>
            <a:r>
              <a:rPr lang="uk-UA" sz="1900" i="1" dirty="0" smtClean="0"/>
              <a:t>І</a:t>
            </a:r>
            <a:r>
              <a:rPr lang="uk-UA" sz="1900" dirty="0" smtClean="0"/>
              <a:t> при збільшенні прискорювальної напруги аж </a:t>
            </a:r>
            <a:r>
              <a:rPr lang="uk-UA" sz="1900" u="sng" dirty="0" smtClean="0"/>
              <a:t>до 4,86 В</a:t>
            </a:r>
            <a:r>
              <a:rPr lang="uk-UA" sz="1900" dirty="0" smtClean="0"/>
              <a:t>, тобто електрони з енергією Е</a:t>
            </a:r>
            <a:r>
              <a:rPr lang="en-US" sz="1900" dirty="0" smtClean="0"/>
              <a:t>&lt;</a:t>
            </a:r>
            <a:r>
              <a:rPr lang="uk-UA" sz="1900" dirty="0" smtClean="0"/>
              <a:t>4,86 В зазнавали ПРУЖНИХ ударів з атомами ртуті, і внутрішня енергія атомів не змінювалась.</a:t>
            </a:r>
          </a:p>
          <a:p>
            <a:r>
              <a:rPr lang="uk-UA" sz="1900" dirty="0" smtClean="0"/>
              <a:t>При значеннях </a:t>
            </a:r>
            <a:r>
              <a:rPr lang="en-US" sz="1900" u="sng" dirty="0" smtClean="0"/>
              <a:t>U</a:t>
            </a:r>
            <a:r>
              <a:rPr lang="uk-UA" sz="1900" u="sng" dirty="0" smtClean="0"/>
              <a:t>=4,86 В </a:t>
            </a:r>
            <a:r>
              <a:rPr lang="uk-UA" sz="1900" dirty="0" smtClean="0"/>
              <a:t>(та кратних 9,72 В, 14,58 </a:t>
            </a:r>
            <a:r>
              <a:rPr lang="uk-UA" sz="1900" dirty="0" err="1" smtClean="0"/>
              <a:t>В</a:t>
            </a:r>
            <a:r>
              <a:rPr lang="uk-UA" sz="1900" dirty="0" smtClean="0"/>
              <a:t>) відбувались різкі спади струму.</a:t>
            </a:r>
          </a:p>
          <a:p>
            <a:r>
              <a:rPr lang="uk-UA" sz="1900" dirty="0" smtClean="0"/>
              <a:t>Це вказує на те, що при таких значеннях напруги електрони зазнають </a:t>
            </a:r>
            <a:r>
              <a:rPr lang="uk-UA" sz="1900" dirty="0" err="1" smtClean="0"/>
              <a:t>НЕПРУЖНИХ</a:t>
            </a:r>
            <a:r>
              <a:rPr lang="uk-UA" sz="1900" dirty="0" smtClean="0"/>
              <a:t> ударів з атомами ртуті, тобто енергія електронів достатня для збудження атомів ртуті.</a:t>
            </a:r>
          </a:p>
          <a:p>
            <a:r>
              <a:rPr lang="uk-UA" sz="1900" dirty="0" smtClean="0"/>
              <a:t>При </a:t>
            </a:r>
            <a:r>
              <a:rPr lang="uk-UA" sz="1900" u="sng" dirty="0" smtClean="0"/>
              <a:t>кратних 4,86 В </a:t>
            </a:r>
            <a:r>
              <a:rPr lang="uk-UA" sz="1900" dirty="0" smtClean="0"/>
              <a:t>значеннях напруги </a:t>
            </a:r>
            <a:r>
              <a:rPr lang="uk-UA" sz="1900" dirty="0" err="1" smtClean="0"/>
              <a:t>НЕПРУЖНІ</a:t>
            </a:r>
            <a:r>
              <a:rPr lang="uk-UA" sz="1900" dirty="0" smtClean="0"/>
              <a:t> зіткнення повторюються.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19792" y="4077072"/>
            <a:ext cx="45407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b="1" u="sng" dirty="0" smtClean="0"/>
              <a:t>Висновок: </a:t>
            </a:r>
            <a:r>
              <a:rPr lang="uk-UA" sz="2200" dirty="0" smtClean="0"/>
              <a:t>спектр поглинаючої атомом енергії НЕ неперервний, а дискретний (порціями)</a:t>
            </a:r>
            <a:endParaRPr lang="ru-RU" sz="2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419792" y="540922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err="1" smtClean="0"/>
              <a:t>Значення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довжини</a:t>
            </a:r>
            <a:r>
              <a:rPr lang="ru-RU" sz="2000" dirty="0" smtClean="0"/>
              <a:t> </a:t>
            </a:r>
            <a:r>
              <a:rPr lang="ru-RU" sz="2000" dirty="0" err="1" smtClean="0"/>
              <a:t>хвилі</a:t>
            </a:r>
            <a:r>
              <a:rPr lang="ru-RU" sz="2000" dirty="0" smtClean="0"/>
              <a:t> λ </a:t>
            </a:r>
            <a:r>
              <a:rPr lang="ru-RU" sz="2000" dirty="0"/>
              <a:t>= 253,7 </a:t>
            </a:r>
            <a:r>
              <a:rPr lang="ru-RU" sz="2000" dirty="0" err="1"/>
              <a:t>нм</a:t>
            </a:r>
            <a:r>
              <a:rPr lang="ru-RU" sz="2000" dirty="0"/>
              <a:t> </a:t>
            </a:r>
            <a:r>
              <a:rPr lang="ru-RU" sz="2000" dirty="0" err="1" smtClean="0"/>
              <a:t>свічення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парів</a:t>
            </a:r>
            <a:r>
              <a:rPr lang="ru-RU" sz="2000" dirty="0" smtClean="0"/>
              <a:t> </a:t>
            </a:r>
            <a:r>
              <a:rPr lang="ru-RU" sz="2000" dirty="0" err="1" smtClean="0"/>
              <a:t>Hg</a:t>
            </a:r>
            <a:r>
              <a:rPr lang="ru-RU" sz="2000" dirty="0" smtClean="0"/>
              <a:t> </a:t>
            </a:r>
            <a:r>
              <a:rPr lang="ru-RU" sz="2000" dirty="0" err="1" smtClean="0"/>
              <a:t>виявилося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відповідним</a:t>
            </a:r>
            <a:r>
              <a:rPr lang="ru-RU" sz="2000" dirty="0" smtClean="0"/>
              <a:t> до </a:t>
            </a:r>
            <a:r>
              <a:rPr lang="ru-RU" sz="2000" b="1" dirty="0" err="1" smtClean="0"/>
              <a:t>ІІІ-го</a:t>
            </a:r>
            <a:r>
              <a:rPr lang="ru-RU" sz="2000" dirty="0" smtClean="0"/>
              <a:t> постулату Бора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94616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4598" y="2996952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u="sng" dirty="0" smtClean="0">
                <a:solidFill>
                  <a:srgbClr val="FF0000"/>
                </a:solidFill>
              </a:rPr>
              <a:t>ТУТ Атом водню за теорією Бора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24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332656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/>
              <a:t>Хвилі де Бройля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052736"/>
            <a:ext cx="82089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На основі теорії Бора не можна </a:t>
            </a:r>
            <a:r>
              <a:rPr lang="ru-RU" sz="2400" dirty="0" err="1" smtClean="0"/>
              <a:t>дослідити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атоми</a:t>
            </a:r>
            <a:r>
              <a:rPr lang="ru-RU" sz="2400" dirty="0" smtClean="0"/>
              <a:t> </a:t>
            </a:r>
            <a:r>
              <a:rPr lang="ru-RU" sz="2400" dirty="0"/>
              <a:t>з числом </a:t>
            </a:r>
            <a:r>
              <a:rPr lang="ru-RU" sz="2400" dirty="0" err="1"/>
              <a:t>електронів</a:t>
            </a:r>
            <a:r>
              <a:rPr lang="ru-RU" sz="2400" dirty="0"/>
              <a:t> </a:t>
            </a:r>
            <a:r>
              <a:rPr lang="ru-RU" sz="2400" dirty="0" err="1"/>
              <a:t>більше</a:t>
            </a:r>
            <a:r>
              <a:rPr lang="ru-RU" sz="2400" dirty="0"/>
              <a:t> </a:t>
            </a:r>
            <a:r>
              <a:rPr lang="ru-RU" sz="2400" dirty="0" err="1"/>
              <a:t>ніж</a:t>
            </a:r>
            <a:r>
              <a:rPr lang="ru-RU" sz="2400" dirty="0"/>
              <a:t> </a:t>
            </a:r>
            <a:r>
              <a:rPr lang="ru-RU" sz="2400" dirty="0" smtClean="0"/>
              <a:t>один.</a:t>
            </a:r>
          </a:p>
          <a:p>
            <a:r>
              <a:rPr lang="ru-RU" sz="2400" dirty="0" smtClean="0"/>
              <a:t>В </a:t>
            </a:r>
            <a:r>
              <a:rPr lang="ru-RU" sz="2400" dirty="0" err="1"/>
              <a:t>результаті</a:t>
            </a:r>
            <a:r>
              <a:rPr lang="ru-RU" sz="2400" dirty="0"/>
              <a:t> </a:t>
            </a:r>
            <a:r>
              <a:rPr lang="ru-RU" sz="2400" dirty="0" err="1"/>
              <a:t>поступово</a:t>
            </a:r>
            <a:r>
              <a:rPr lang="ru-RU" sz="2400" dirty="0"/>
              <a:t> </a:t>
            </a:r>
            <a:r>
              <a:rPr lang="ru-RU" sz="2400" dirty="0" err="1"/>
              <a:t>було</a:t>
            </a:r>
            <a:r>
              <a:rPr lang="ru-RU" sz="2400" dirty="0"/>
              <a:t> </a:t>
            </a:r>
            <a:r>
              <a:rPr lang="ru-RU" sz="2400" dirty="0" err="1"/>
              <a:t>визнано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теорія</a:t>
            </a:r>
            <a:r>
              <a:rPr lang="ru-RU" sz="2400" dirty="0"/>
              <a:t> Бора: </a:t>
            </a:r>
            <a:endParaRPr lang="ru-RU" sz="2400" dirty="0" smtClean="0"/>
          </a:p>
          <a:p>
            <a:pPr marL="342900" indent="-342900">
              <a:buAutoNum type="arabicParenR"/>
            </a:pPr>
            <a:r>
              <a:rPr lang="ru-RU" sz="2400" dirty="0" err="1" smtClean="0"/>
              <a:t>позбавлена</a:t>
            </a:r>
            <a:r>
              <a:rPr lang="ru-RU" sz="2400" dirty="0" smtClean="0"/>
              <a:t> </a:t>
            </a:r>
            <a:r>
              <a:rPr lang="ru-RU" sz="2400" dirty="0" err="1"/>
              <a:t>внутрішньої</a:t>
            </a:r>
            <a:r>
              <a:rPr lang="ru-RU" sz="2400" dirty="0"/>
              <a:t> </a:t>
            </a:r>
            <a:r>
              <a:rPr lang="ru-RU" sz="2400" dirty="0" err="1"/>
              <a:t>єдності</a:t>
            </a:r>
            <a:r>
              <a:rPr lang="ru-RU" sz="2400" dirty="0"/>
              <a:t>, штучно </a:t>
            </a:r>
            <a:r>
              <a:rPr lang="ru-RU" sz="2400" dirty="0" err="1"/>
              <a:t>поєднує</a:t>
            </a:r>
            <a:r>
              <a:rPr lang="ru-RU" sz="2400" dirty="0"/>
              <a:t> </a:t>
            </a:r>
            <a:r>
              <a:rPr lang="ru-RU" sz="2400" dirty="0" err="1"/>
              <a:t>класичну</a:t>
            </a:r>
            <a:r>
              <a:rPr lang="ru-RU" sz="2400" dirty="0"/>
              <a:t> </a:t>
            </a:r>
            <a:r>
              <a:rPr lang="ru-RU" sz="2400" dirty="0" err="1"/>
              <a:t>механіку</a:t>
            </a:r>
            <a:r>
              <a:rPr lang="ru-RU" sz="2400" dirty="0"/>
              <a:t> з </a:t>
            </a:r>
            <a:r>
              <a:rPr lang="ru-RU" sz="2400" dirty="0" err="1"/>
              <a:t>квантовими</a:t>
            </a:r>
            <a:r>
              <a:rPr lang="ru-RU" sz="2400" dirty="0"/>
              <a:t> </a:t>
            </a:r>
            <a:r>
              <a:rPr lang="ru-RU" sz="2400" dirty="0" err="1"/>
              <a:t>умовами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призводить</a:t>
            </a:r>
            <a:r>
              <a:rPr lang="ru-RU" sz="2400" dirty="0"/>
              <a:t> до </a:t>
            </a:r>
            <a:r>
              <a:rPr lang="ru-RU" sz="2400" dirty="0" err="1"/>
              <a:t>неоднозначності</a:t>
            </a:r>
            <a:r>
              <a:rPr lang="ru-RU" sz="2400" dirty="0"/>
              <a:t> самого </a:t>
            </a:r>
            <a:r>
              <a:rPr lang="ru-RU" sz="2400" dirty="0" err="1"/>
              <a:t>квантування</a:t>
            </a:r>
            <a:r>
              <a:rPr lang="ru-RU" sz="2400" dirty="0"/>
              <a:t>; </a:t>
            </a:r>
            <a:endParaRPr lang="ru-RU" sz="2400" dirty="0" smtClean="0"/>
          </a:p>
          <a:p>
            <a:pPr marL="342900" indent="-342900">
              <a:buAutoNum type="arabicParenR"/>
            </a:pPr>
            <a:r>
              <a:rPr lang="ru-RU" sz="2400" dirty="0" err="1" smtClean="0"/>
              <a:t>дає</a:t>
            </a:r>
            <a:r>
              <a:rPr lang="ru-RU" sz="2400" dirty="0" smtClean="0"/>
              <a:t> </a:t>
            </a:r>
            <a:r>
              <a:rPr lang="ru-RU" sz="2400" dirty="0" err="1"/>
              <a:t>неточні</a:t>
            </a:r>
            <a:r>
              <a:rPr lang="ru-RU" sz="2400" dirty="0"/>
              <a:t> </a:t>
            </a:r>
            <a:r>
              <a:rPr lang="ru-RU" sz="2400" dirty="0" err="1"/>
              <a:t>висновки</a:t>
            </a:r>
            <a:r>
              <a:rPr lang="ru-RU" sz="2400" dirty="0"/>
              <a:t> за межами </a:t>
            </a:r>
            <a:r>
              <a:rPr lang="ru-RU" sz="2400" dirty="0" err="1"/>
              <a:t>розрахунку</a:t>
            </a:r>
            <a:r>
              <a:rPr lang="ru-RU" sz="2400" dirty="0"/>
              <a:t> атома </a:t>
            </a:r>
            <a:r>
              <a:rPr lang="ru-RU" sz="2400" dirty="0" err="1"/>
              <a:t>гідрогену</a:t>
            </a:r>
            <a:r>
              <a:rPr lang="ru-RU" sz="2400" dirty="0"/>
              <a:t>; </a:t>
            </a:r>
            <a:endParaRPr lang="ru-RU" sz="2400" dirty="0" smtClean="0"/>
          </a:p>
          <a:p>
            <a:pPr marL="342900" indent="-342900">
              <a:buAutoNum type="arabicParenR"/>
            </a:pPr>
            <a:r>
              <a:rPr lang="ru-RU" sz="2400" dirty="0" smtClean="0"/>
              <a:t>не </a:t>
            </a:r>
            <a:r>
              <a:rPr lang="ru-RU" sz="2400" dirty="0" err="1"/>
              <a:t>розв’язує</a:t>
            </a:r>
            <a:r>
              <a:rPr lang="ru-RU" sz="2400" dirty="0"/>
              <a:t> </a:t>
            </a:r>
            <a:r>
              <a:rPr lang="ru-RU" sz="2400" dirty="0" err="1"/>
              <a:t>проблеми</a:t>
            </a:r>
            <a:r>
              <a:rPr lang="ru-RU" sz="2400" dirty="0"/>
              <a:t> про </a:t>
            </a:r>
            <a:r>
              <a:rPr lang="ru-RU" sz="2400" dirty="0" err="1"/>
              <a:t>інтенсивність</a:t>
            </a:r>
            <a:r>
              <a:rPr lang="ru-RU" sz="2400" dirty="0"/>
              <a:t> </a:t>
            </a:r>
            <a:r>
              <a:rPr lang="ru-RU" sz="2400" dirty="0" err="1"/>
              <a:t>спектральних</a:t>
            </a:r>
            <a:r>
              <a:rPr lang="ru-RU" sz="2400" dirty="0"/>
              <a:t> </a:t>
            </a:r>
            <a:r>
              <a:rPr lang="ru-RU" sz="2400" dirty="0" err="1"/>
              <a:t>ліній</a:t>
            </a:r>
            <a:r>
              <a:rPr lang="ru-RU" sz="2400" dirty="0"/>
              <a:t> і </a:t>
            </a:r>
            <a:r>
              <a:rPr lang="ru-RU" sz="2400" dirty="0" err="1"/>
              <a:t>поляризацію</a:t>
            </a:r>
            <a:r>
              <a:rPr lang="ru-RU" sz="2400" dirty="0"/>
              <a:t> </a:t>
            </a:r>
            <a:r>
              <a:rPr lang="ru-RU" sz="2400" dirty="0" err="1"/>
              <a:t>випромінювання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9046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332656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/>
              <a:t>Хвилі де Бройля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052736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Усі</a:t>
            </a:r>
            <a:r>
              <a:rPr lang="ru-RU" sz="2400" dirty="0"/>
              <a:t> </a:t>
            </a:r>
            <a:r>
              <a:rPr lang="ru-RU" sz="2400" dirty="0" err="1"/>
              <a:t>ці</a:t>
            </a:r>
            <a:r>
              <a:rPr lang="ru-RU" sz="2400" dirty="0"/>
              <a:t> </a:t>
            </a:r>
            <a:r>
              <a:rPr lang="ru-RU" sz="2400" dirty="0" err="1"/>
              <a:t>недоліки</a:t>
            </a:r>
            <a:r>
              <a:rPr lang="ru-RU" sz="2400" dirty="0"/>
              <a:t> </a:t>
            </a:r>
            <a:r>
              <a:rPr lang="ru-RU" sz="2400" dirty="0" err="1"/>
              <a:t>усунуто</a:t>
            </a:r>
            <a:r>
              <a:rPr lang="ru-RU" sz="2400" dirty="0"/>
              <a:t> в </a:t>
            </a:r>
            <a:r>
              <a:rPr lang="ru-RU" sz="2400" dirty="0" err="1"/>
              <a:t>квантовій</a:t>
            </a:r>
            <a:r>
              <a:rPr lang="ru-RU" sz="2400" dirty="0"/>
              <a:t> </a:t>
            </a:r>
            <a:r>
              <a:rPr lang="ru-RU" sz="2400" dirty="0" err="1"/>
              <a:t>механіці</a:t>
            </a:r>
            <a:r>
              <a:rPr lang="ru-RU" sz="2400" dirty="0"/>
              <a:t>, яка </a:t>
            </a:r>
            <a:r>
              <a:rPr lang="ru-RU" sz="2400" dirty="0" err="1"/>
              <a:t>ґрунтується</a:t>
            </a:r>
            <a:r>
              <a:rPr lang="ru-RU" sz="2400" dirty="0"/>
              <a:t> на </a:t>
            </a:r>
            <a:r>
              <a:rPr lang="ru-RU" sz="2400" dirty="0" err="1"/>
              <a:t>докорінній</a:t>
            </a:r>
            <a:r>
              <a:rPr lang="ru-RU" sz="2400" dirty="0"/>
              <a:t> </a:t>
            </a:r>
            <a:r>
              <a:rPr lang="ru-RU" sz="2400" dirty="0" err="1"/>
              <a:t>зміні</a:t>
            </a:r>
            <a:r>
              <a:rPr lang="ru-RU" sz="2400" dirty="0"/>
              <a:t> наших </a:t>
            </a:r>
            <a:r>
              <a:rPr lang="ru-RU" sz="2400" dirty="0" err="1"/>
              <a:t>уявлень</a:t>
            </a:r>
            <a:r>
              <a:rPr lang="ru-RU" sz="2400" dirty="0"/>
              <a:t> про природу </a:t>
            </a:r>
            <a:r>
              <a:rPr lang="ru-RU" sz="2400" dirty="0" err="1"/>
              <a:t>матеріальних</a:t>
            </a:r>
            <a:r>
              <a:rPr lang="ru-RU" sz="2400" dirty="0"/>
              <a:t> </a:t>
            </a:r>
            <a:r>
              <a:rPr lang="ru-RU" sz="2400" dirty="0" err="1"/>
              <a:t>частинок</a:t>
            </a:r>
            <a:r>
              <a:rPr lang="ru-RU" sz="2400" dirty="0"/>
              <a:t>. </a:t>
            </a:r>
            <a:endParaRPr lang="ru-RU" sz="2400" dirty="0" smtClean="0"/>
          </a:p>
          <a:p>
            <a:r>
              <a:rPr lang="ru-RU" sz="2400" dirty="0" smtClean="0"/>
              <a:t>Першим </a:t>
            </a:r>
            <a:r>
              <a:rPr lang="ru-RU" sz="2400" dirty="0" err="1"/>
              <a:t>кроком</a:t>
            </a:r>
            <a:r>
              <a:rPr lang="ru-RU" sz="2400" dirty="0"/>
              <a:t> до </a:t>
            </a:r>
            <a:r>
              <a:rPr lang="ru-RU" sz="2400" dirty="0" err="1"/>
              <a:t>створення</a:t>
            </a:r>
            <a:r>
              <a:rPr lang="ru-RU" sz="2400" dirty="0"/>
              <a:t> </a:t>
            </a:r>
            <a:r>
              <a:rPr lang="ru-RU" sz="2400" dirty="0" err="1"/>
              <a:t>нової</a:t>
            </a:r>
            <a:r>
              <a:rPr lang="ru-RU" sz="2400" dirty="0"/>
              <a:t> </a:t>
            </a:r>
            <a:r>
              <a:rPr lang="ru-RU" sz="2400" dirty="0" err="1"/>
              <a:t>квантової</a:t>
            </a:r>
            <a:r>
              <a:rPr lang="ru-RU" sz="2400" dirty="0"/>
              <a:t> </a:t>
            </a:r>
            <a:r>
              <a:rPr lang="ru-RU" sz="2400" dirty="0" err="1"/>
              <a:t>теорії</a:t>
            </a:r>
            <a:r>
              <a:rPr lang="ru-RU" sz="2400" dirty="0"/>
              <a:t> стала </a:t>
            </a:r>
            <a:r>
              <a:rPr lang="ru-RU" sz="2400" dirty="0" err="1"/>
              <a:t>гіпотеза</a:t>
            </a:r>
            <a:r>
              <a:rPr lang="ru-RU" sz="2400" dirty="0"/>
              <a:t> про </a:t>
            </a:r>
            <a:r>
              <a:rPr lang="ru-RU" sz="2400" dirty="0" err="1"/>
              <a:t>існування</a:t>
            </a:r>
            <a:r>
              <a:rPr lang="ru-RU" sz="2400" dirty="0"/>
              <a:t> </a:t>
            </a:r>
            <a:r>
              <a:rPr lang="ru-RU" sz="2400" dirty="0" err="1"/>
              <a:t>глибокої</a:t>
            </a:r>
            <a:r>
              <a:rPr lang="ru-RU" sz="2400" dirty="0"/>
              <a:t> </a:t>
            </a:r>
            <a:r>
              <a:rPr lang="ru-RU" sz="2400" dirty="0" err="1"/>
              <a:t>аналогії</a:t>
            </a:r>
            <a:r>
              <a:rPr lang="ru-RU" sz="2400" dirty="0"/>
              <a:t> </a:t>
            </a:r>
            <a:r>
              <a:rPr lang="ru-RU" sz="2400" dirty="0" err="1"/>
              <a:t>між</a:t>
            </a:r>
            <a:r>
              <a:rPr lang="ru-RU" sz="2400" dirty="0"/>
              <a:t> </a:t>
            </a:r>
            <a:r>
              <a:rPr lang="ru-RU" sz="2400" dirty="0" err="1"/>
              <a:t>властивостями</a:t>
            </a:r>
            <a:r>
              <a:rPr lang="ru-RU" sz="2400" dirty="0"/>
              <a:t> </a:t>
            </a:r>
            <a:r>
              <a:rPr lang="ru-RU" sz="2400" dirty="0" err="1"/>
              <a:t>світла</a:t>
            </a:r>
            <a:r>
              <a:rPr lang="ru-RU" sz="2400" dirty="0"/>
              <a:t> і </a:t>
            </a:r>
            <a:r>
              <a:rPr lang="ru-RU" sz="2400" dirty="0" err="1"/>
              <a:t>властивостями</a:t>
            </a:r>
            <a:r>
              <a:rPr lang="ru-RU" sz="2400" dirty="0"/>
              <a:t> </a:t>
            </a:r>
            <a:r>
              <a:rPr lang="ru-RU" sz="2400" dirty="0" err="1"/>
              <a:t>матеріальних</a:t>
            </a:r>
            <a:r>
              <a:rPr lang="ru-RU" sz="2400" dirty="0"/>
              <a:t> </a:t>
            </a:r>
            <a:r>
              <a:rPr lang="ru-RU" sz="2400" dirty="0" err="1"/>
              <a:t>частинок</a:t>
            </a:r>
            <a:r>
              <a:rPr lang="ru-RU" sz="2400" dirty="0"/>
              <a:t>, </a:t>
            </a:r>
            <a:r>
              <a:rPr lang="ru-RU" sz="2400" dirty="0" err="1"/>
              <a:t>висловлена</a:t>
            </a:r>
            <a:r>
              <a:rPr lang="ru-RU" sz="2400" dirty="0"/>
              <a:t> 1924 р. </a:t>
            </a:r>
            <a:r>
              <a:rPr lang="ru-RU" sz="2400" dirty="0" err="1"/>
              <a:t>французьким</a:t>
            </a:r>
            <a:r>
              <a:rPr lang="ru-RU" sz="2400" dirty="0"/>
              <a:t> </a:t>
            </a:r>
            <a:r>
              <a:rPr lang="ru-RU" sz="2400" dirty="0" err="1"/>
              <a:t>фізиком</a:t>
            </a:r>
            <a:r>
              <a:rPr lang="ru-RU" sz="2400" dirty="0"/>
              <a:t> </a:t>
            </a:r>
            <a:r>
              <a:rPr lang="ru-RU" sz="2400" b="1" dirty="0"/>
              <a:t>Л. де Бройлем</a:t>
            </a:r>
            <a:r>
              <a:rPr lang="ru-RU" sz="2400" dirty="0"/>
              <a:t>. </a:t>
            </a:r>
            <a:endParaRPr lang="ru-RU" sz="2400" dirty="0" smtClean="0"/>
          </a:p>
          <a:p>
            <a:r>
              <a:rPr lang="ru-RU" sz="2400" dirty="0" err="1" smtClean="0"/>
              <a:t>Подібно</a:t>
            </a:r>
            <a:r>
              <a:rPr lang="ru-RU" sz="2400" dirty="0" smtClean="0"/>
              <a:t> </a:t>
            </a:r>
            <a:r>
              <a:rPr lang="ru-RU" sz="2400" dirty="0"/>
              <a:t>до того як в одних </a:t>
            </a:r>
            <a:r>
              <a:rPr lang="ru-RU" sz="2400" dirty="0" err="1"/>
              <a:t>умовах</a:t>
            </a:r>
            <a:r>
              <a:rPr lang="ru-RU" sz="2400" dirty="0"/>
              <a:t> </a:t>
            </a:r>
            <a:r>
              <a:rPr lang="ru-RU" sz="2400" dirty="0" err="1"/>
              <a:t>виявляються</a:t>
            </a:r>
            <a:r>
              <a:rPr lang="ru-RU" sz="2400" dirty="0"/>
              <a:t> </a:t>
            </a:r>
            <a:r>
              <a:rPr lang="ru-RU" sz="2400" dirty="0" err="1"/>
              <a:t>корпускулярні</a:t>
            </a:r>
            <a:r>
              <a:rPr lang="ru-RU" sz="2400" dirty="0"/>
              <a:t> </a:t>
            </a:r>
            <a:r>
              <a:rPr lang="ru-RU" sz="2400" dirty="0" err="1"/>
              <a:t>властивості</a:t>
            </a:r>
            <a:r>
              <a:rPr lang="ru-RU" sz="2400" dirty="0"/>
              <a:t> </a:t>
            </a:r>
            <a:r>
              <a:rPr lang="ru-RU" sz="2400" dirty="0" err="1"/>
              <a:t>світла</a:t>
            </a:r>
            <a:r>
              <a:rPr lang="ru-RU" sz="2400" dirty="0"/>
              <a:t> (як потоку </a:t>
            </a:r>
            <a:r>
              <a:rPr lang="ru-RU" sz="2400" dirty="0" err="1"/>
              <a:t>частинок-фотонів</a:t>
            </a:r>
            <a:r>
              <a:rPr lang="ru-RU" sz="2400" dirty="0"/>
              <a:t>), а в </a:t>
            </a:r>
            <a:r>
              <a:rPr lang="ru-RU" sz="2400" dirty="0" err="1"/>
              <a:t>інших</a:t>
            </a:r>
            <a:r>
              <a:rPr lang="ru-RU" sz="2400" dirty="0"/>
              <a:t> — </a:t>
            </a:r>
            <a:r>
              <a:rPr lang="ru-RU" sz="2400" dirty="0" err="1"/>
              <a:t>хвильові</a:t>
            </a:r>
            <a:r>
              <a:rPr lang="ru-RU" sz="2400" dirty="0"/>
              <a:t>, то й </a:t>
            </a:r>
            <a:r>
              <a:rPr lang="ru-RU" sz="2400" dirty="0" err="1"/>
              <a:t>частинки</a:t>
            </a:r>
            <a:r>
              <a:rPr lang="ru-RU" sz="2400" dirty="0"/>
              <a:t> </a:t>
            </a:r>
            <a:r>
              <a:rPr lang="ru-RU" sz="2400" dirty="0" err="1"/>
              <a:t>речовини</a:t>
            </a:r>
            <a:r>
              <a:rPr lang="ru-RU" sz="2400" dirty="0"/>
              <a:t> в </a:t>
            </a:r>
            <a:r>
              <a:rPr lang="ru-RU" sz="2400" dirty="0" err="1"/>
              <a:t>певних</a:t>
            </a:r>
            <a:r>
              <a:rPr lang="ru-RU" sz="2400" dirty="0"/>
              <a:t> </a:t>
            </a:r>
            <a:r>
              <a:rPr lang="ru-RU" sz="2400" dirty="0" err="1"/>
              <a:t>умовах</a:t>
            </a:r>
            <a:r>
              <a:rPr lang="ru-RU" sz="2400" dirty="0"/>
              <a:t> (у </a:t>
            </a:r>
            <a:r>
              <a:rPr lang="ru-RU" sz="2400" dirty="0" err="1"/>
              <a:t>мікроявищах</a:t>
            </a:r>
            <a:r>
              <a:rPr lang="ru-RU" sz="2400" dirty="0"/>
              <a:t>) </a:t>
            </a:r>
            <a:r>
              <a:rPr lang="ru-RU" sz="2400" dirty="0" err="1"/>
              <a:t>можуть</a:t>
            </a:r>
            <a:r>
              <a:rPr lang="ru-RU" sz="2400" dirty="0"/>
              <a:t> 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err="1"/>
              <a:t>виявляти</a:t>
            </a:r>
            <a:r>
              <a:rPr lang="ru-RU" sz="2400" dirty="0"/>
              <a:t> </a:t>
            </a:r>
            <a:r>
              <a:rPr lang="ru-RU" sz="2400" dirty="0" err="1"/>
              <a:t>хвильові</a:t>
            </a:r>
            <a:r>
              <a:rPr lang="ru-RU" sz="2400" dirty="0"/>
              <a:t> </a:t>
            </a:r>
            <a:r>
              <a:rPr lang="ru-RU" sz="2400" dirty="0" err="1"/>
              <a:t>властивості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875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332656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/>
              <a:t>Хвилі де Бройля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855876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Описуючи</a:t>
            </a:r>
            <a:r>
              <a:rPr lang="ru-RU" sz="2400" dirty="0" smtClean="0"/>
              <a:t> </a:t>
            </a:r>
            <a:r>
              <a:rPr lang="ru-RU" sz="2400" dirty="0" err="1" smtClean="0"/>
              <a:t>закони</a:t>
            </a:r>
            <a:r>
              <a:rPr lang="ru-RU" sz="2400" dirty="0" smtClean="0"/>
              <a:t> </a:t>
            </a:r>
            <a:r>
              <a:rPr lang="ru-RU" sz="2400" dirty="0" err="1"/>
              <a:t>руху</a:t>
            </a:r>
            <a:r>
              <a:rPr lang="ru-RU" sz="2400" dirty="0"/>
              <a:t> </a:t>
            </a:r>
            <a:r>
              <a:rPr lang="ru-RU" sz="2400" dirty="0" err="1"/>
              <a:t>найдрібніших</a:t>
            </a:r>
            <a:r>
              <a:rPr lang="ru-RU" sz="2400" dirty="0"/>
              <a:t> </a:t>
            </a:r>
            <a:r>
              <a:rPr lang="ru-RU" sz="2400" dirty="0" err="1"/>
              <a:t>частинок</a:t>
            </a:r>
            <a:r>
              <a:rPr lang="ru-RU" sz="2400" dirty="0"/>
              <a:t> </a:t>
            </a:r>
            <a:r>
              <a:rPr lang="ru-RU" sz="2400" dirty="0" err="1"/>
              <a:t>речовини</a:t>
            </a:r>
            <a:r>
              <a:rPr lang="ru-RU" sz="2400" dirty="0"/>
              <a:t>, </a:t>
            </a:r>
            <a:r>
              <a:rPr lang="ru-RU" sz="2400" dirty="0" err="1"/>
              <a:t>слід</a:t>
            </a:r>
            <a:r>
              <a:rPr lang="ru-RU" sz="2400" dirty="0"/>
              <a:t> </a:t>
            </a:r>
            <a:r>
              <a:rPr lang="ru-RU" sz="2400" dirty="0" err="1"/>
              <a:t>користуватися</a:t>
            </a:r>
            <a:r>
              <a:rPr lang="ru-RU" sz="2400" dirty="0"/>
              <a:t> </a:t>
            </a:r>
            <a:r>
              <a:rPr lang="ru-RU" sz="2400" dirty="0" err="1"/>
              <a:t>рівняннями</a:t>
            </a:r>
            <a:r>
              <a:rPr lang="ru-RU" sz="2400" dirty="0"/>
              <a:t>, </a:t>
            </a:r>
            <a:r>
              <a:rPr lang="ru-RU" sz="2400" dirty="0" err="1"/>
              <a:t>подібними</a:t>
            </a:r>
            <a:r>
              <a:rPr lang="ru-RU" sz="2400" dirty="0"/>
              <a:t> до </a:t>
            </a:r>
            <a:r>
              <a:rPr lang="ru-RU" sz="2400" b="1" dirty="0" err="1"/>
              <a:t>рівнянь</a:t>
            </a:r>
            <a:r>
              <a:rPr lang="ru-RU" sz="2400" b="1" dirty="0"/>
              <a:t> </a:t>
            </a:r>
            <a:r>
              <a:rPr lang="ru-RU" sz="2400" b="1" dirty="0" err="1"/>
              <a:t>хвильової</a:t>
            </a:r>
            <a:r>
              <a:rPr lang="ru-RU" sz="2400" b="1" dirty="0"/>
              <a:t> оптики</a:t>
            </a:r>
            <a:r>
              <a:rPr lang="ru-RU" sz="2400" dirty="0"/>
              <a:t>. </a:t>
            </a:r>
            <a:endParaRPr lang="ru-RU" sz="2400" dirty="0" smtClean="0"/>
          </a:p>
          <a:p>
            <a:r>
              <a:rPr lang="ru-RU" sz="2400" dirty="0" err="1" smtClean="0"/>
              <a:t>Незабаром</a:t>
            </a:r>
            <a:r>
              <a:rPr lang="ru-RU" sz="2400" dirty="0" smtClean="0"/>
              <a:t> </a:t>
            </a:r>
            <a:r>
              <a:rPr lang="ru-RU" sz="2400" dirty="0" err="1"/>
              <a:t>правильність</a:t>
            </a:r>
            <a:r>
              <a:rPr lang="ru-RU" sz="2400" dirty="0"/>
              <a:t> </a:t>
            </a:r>
            <a:r>
              <a:rPr lang="ru-RU" sz="2400" dirty="0" err="1"/>
              <a:t>цієї</a:t>
            </a:r>
            <a:r>
              <a:rPr lang="ru-RU" sz="2400" dirty="0"/>
              <a:t> думки </a:t>
            </a:r>
            <a:r>
              <a:rPr lang="ru-RU" sz="2400" dirty="0" err="1"/>
              <a:t>було</a:t>
            </a:r>
            <a:r>
              <a:rPr lang="ru-RU" sz="2400" dirty="0"/>
              <a:t> </a:t>
            </a:r>
            <a:r>
              <a:rPr lang="ru-RU" sz="2400" dirty="0" err="1"/>
              <a:t>підтверджено</a:t>
            </a:r>
            <a:r>
              <a:rPr lang="ru-RU" sz="2400" dirty="0"/>
              <a:t>: </a:t>
            </a:r>
            <a:r>
              <a:rPr lang="ru-RU" sz="2400" dirty="0" err="1"/>
              <a:t>рух</a:t>
            </a:r>
            <a:r>
              <a:rPr lang="ru-RU" sz="2400" dirty="0"/>
              <a:t> </a:t>
            </a:r>
            <a:r>
              <a:rPr lang="ru-RU" sz="2400" dirty="0" err="1"/>
              <a:t>електронів</a:t>
            </a:r>
            <a:r>
              <a:rPr lang="ru-RU" sz="2400" dirty="0"/>
              <a:t>, </a:t>
            </a:r>
            <a:r>
              <a:rPr lang="ru-RU" sz="2400" dirty="0" err="1"/>
              <a:t>протонів</a:t>
            </a:r>
            <a:r>
              <a:rPr lang="ru-RU" sz="2400" dirty="0"/>
              <a:t>, </a:t>
            </a:r>
            <a:r>
              <a:rPr lang="ru-RU" sz="2400" dirty="0" err="1"/>
              <a:t>атомів</a:t>
            </a:r>
            <a:r>
              <a:rPr lang="ru-RU" sz="2400" dirty="0"/>
              <a:t> </a:t>
            </a:r>
            <a:r>
              <a:rPr lang="ru-RU" sz="2400" dirty="0" err="1"/>
              <a:t>тощо</a:t>
            </a:r>
            <a:r>
              <a:rPr lang="ru-RU" sz="2400" dirty="0"/>
              <a:t> </a:t>
            </a:r>
            <a:r>
              <a:rPr lang="ru-RU" sz="2400" dirty="0" err="1"/>
              <a:t>керується</a:t>
            </a:r>
            <a:r>
              <a:rPr lang="ru-RU" sz="2400" dirty="0"/>
              <a:t> законами, </a:t>
            </a:r>
            <a:r>
              <a:rPr lang="ru-RU" sz="2400" dirty="0" err="1"/>
              <a:t>які</a:t>
            </a:r>
            <a:r>
              <a:rPr lang="ru-RU" sz="2400" dirty="0"/>
              <a:t> є </a:t>
            </a:r>
            <a:r>
              <a:rPr lang="ru-RU" sz="2400" dirty="0" err="1"/>
              <a:t>наслідком</a:t>
            </a:r>
            <a:r>
              <a:rPr lang="ru-RU" sz="2400" dirty="0"/>
              <a:t> </a:t>
            </a:r>
            <a:r>
              <a:rPr lang="ru-RU" sz="2400" dirty="0" err="1"/>
              <a:t>хвильових</a:t>
            </a:r>
            <a:r>
              <a:rPr lang="ru-RU" sz="2400" dirty="0"/>
              <a:t> </a:t>
            </a:r>
            <a:r>
              <a:rPr lang="ru-RU" sz="2400" dirty="0" err="1"/>
              <a:t>процесів</a:t>
            </a:r>
            <a:r>
              <a:rPr lang="ru-RU" sz="2400" dirty="0"/>
              <a:t>. </a:t>
            </a:r>
            <a:endParaRPr lang="ru-RU" sz="2400" dirty="0" smtClean="0"/>
          </a:p>
          <a:p>
            <a:r>
              <a:rPr lang="ru-RU" sz="2400" dirty="0" smtClean="0"/>
              <a:t>Так </a:t>
            </a:r>
            <a:r>
              <a:rPr lang="ru-RU" sz="2400" dirty="0" err="1"/>
              <a:t>виникла</a:t>
            </a:r>
            <a:r>
              <a:rPr lang="ru-RU" sz="2400" dirty="0"/>
              <a:t> </a:t>
            </a:r>
            <a:r>
              <a:rPr lang="ru-RU" sz="2400" dirty="0" err="1"/>
              <a:t>хвильова</a:t>
            </a:r>
            <a:r>
              <a:rPr lang="ru-RU" sz="2400" dirty="0"/>
              <a:t> (</a:t>
            </a:r>
            <a:r>
              <a:rPr lang="ru-RU" sz="2400" dirty="0" err="1"/>
              <a:t>квантова</a:t>
            </a:r>
            <a:r>
              <a:rPr lang="ru-RU" sz="2400" dirty="0"/>
              <a:t>) </a:t>
            </a:r>
            <a:r>
              <a:rPr lang="ru-RU" sz="2400" dirty="0" err="1"/>
              <a:t>механіка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описує</a:t>
            </a:r>
            <a:r>
              <a:rPr lang="ru-RU" sz="2400" dirty="0"/>
              <a:t> </a:t>
            </a:r>
            <a:r>
              <a:rPr lang="ru-RU" sz="2400" dirty="0" err="1"/>
              <a:t>явища</a:t>
            </a:r>
            <a:r>
              <a:rPr lang="ru-RU" sz="2400" dirty="0"/>
              <a:t> в </a:t>
            </a:r>
            <a:r>
              <a:rPr lang="ru-RU" sz="2400" dirty="0" err="1"/>
              <a:t>мікросвіті</a:t>
            </a:r>
            <a:r>
              <a:rPr lang="ru-RU" sz="2400" dirty="0"/>
              <a:t>. </a:t>
            </a:r>
            <a:r>
              <a:rPr lang="ru-RU" sz="2400" dirty="0" err="1"/>
              <a:t>Механіка</a:t>
            </a:r>
            <a:r>
              <a:rPr lang="ru-RU" sz="2400" dirty="0"/>
              <a:t> І. Ньютона (</a:t>
            </a:r>
            <a:r>
              <a:rPr lang="ru-RU" sz="2400" dirty="0" err="1"/>
              <a:t>порівняно</a:t>
            </a:r>
            <a:r>
              <a:rPr lang="ru-RU" sz="2400" dirty="0"/>
              <a:t> з </a:t>
            </a:r>
            <a:r>
              <a:rPr lang="ru-RU" sz="2400" dirty="0" err="1"/>
              <a:t>більш</a:t>
            </a:r>
            <a:r>
              <a:rPr lang="ru-RU" sz="2400" dirty="0"/>
              <a:t> </a:t>
            </a:r>
            <a:r>
              <a:rPr lang="ru-RU" sz="2400" dirty="0" err="1"/>
              <a:t>загальною</a:t>
            </a:r>
            <a:r>
              <a:rPr lang="ru-RU" sz="2400" dirty="0"/>
              <a:t> </a:t>
            </a:r>
            <a:r>
              <a:rPr lang="ru-RU" sz="2400" dirty="0" err="1"/>
              <a:t>хвильовою</a:t>
            </a:r>
            <a:r>
              <a:rPr lang="ru-RU" sz="2400" dirty="0"/>
              <a:t> </a:t>
            </a:r>
            <a:r>
              <a:rPr lang="ru-RU" sz="2400" dirty="0" err="1"/>
              <a:t>механікою</a:t>
            </a:r>
            <a:r>
              <a:rPr lang="ru-RU" sz="2400" dirty="0"/>
              <a:t>) є </a:t>
            </a:r>
            <a:r>
              <a:rPr lang="ru-RU" sz="2400" dirty="0" err="1"/>
              <a:t>граничним</a:t>
            </a:r>
            <a:r>
              <a:rPr lang="ru-RU" sz="2400" dirty="0"/>
              <a:t> </a:t>
            </a:r>
            <a:r>
              <a:rPr lang="ru-RU" sz="2400" dirty="0" err="1"/>
              <a:t>випадком</a:t>
            </a:r>
            <a:r>
              <a:rPr lang="ru-RU" sz="2400" dirty="0"/>
              <a:t>, </a:t>
            </a:r>
            <a:r>
              <a:rPr lang="ru-RU" sz="2400" dirty="0" err="1"/>
              <a:t>придатним</a:t>
            </a:r>
            <a:r>
              <a:rPr lang="ru-RU" sz="2400" dirty="0"/>
              <a:t> </a:t>
            </a:r>
            <a:r>
              <a:rPr lang="ru-RU" sz="2400" dirty="0" err="1"/>
              <a:t>лише</a:t>
            </a:r>
            <a:r>
              <a:rPr lang="ru-RU" sz="2400" dirty="0"/>
              <a:t> для </a:t>
            </a:r>
            <a:r>
              <a:rPr lang="ru-RU" sz="2400" dirty="0" err="1"/>
              <a:t>аналізу</a:t>
            </a:r>
            <a:r>
              <a:rPr lang="ru-RU" sz="2400" dirty="0"/>
              <a:t> </a:t>
            </a:r>
            <a:r>
              <a:rPr lang="ru-RU" sz="2400" dirty="0" err="1"/>
              <a:t>руху</a:t>
            </a:r>
            <a:r>
              <a:rPr lang="ru-RU" sz="2400" dirty="0"/>
              <a:t> </a:t>
            </a:r>
            <a:r>
              <a:rPr lang="ru-RU" sz="2400" dirty="0" err="1"/>
              <a:t>макроскопічних</a:t>
            </a:r>
            <a:r>
              <a:rPr lang="ru-RU" sz="2400" dirty="0"/>
              <a:t> </a:t>
            </a:r>
            <a:r>
              <a:rPr lang="ru-RU" sz="2400" dirty="0" err="1"/>
              <a:t>тіл</a:t>
            </a:r>
            <a:r>
              <a:rPr lang="ru-RU" sz="2400" dirty="0"/>
              <a:t> </a:t>
            </a:r>
            <a:r>
              <a:rPr lang="ru-RU" sz="2400" dirty="0" err="1"/>
              <a:t>зі</a:t>
            </a:r>
            <a:r>
              <a:rPr lang="ru-RU" sz="2400" dirty="0"/>
              <a:t> </a:t>
            </a:r>
            <a:r>
              <a:rPr lang="ru-RU" sz="2400" dirty="0" err="1"/>
              <a:t>швидкостями</a:t>
            </a:r>
            <a:r>
              <a:rPr lang="ru-RU" sz="2400" dirty="0"/>
              <a:t> </a:t>
            </a:r>
            <a:r>
              <a:rPr lang="el-GR" sz="2400" dirty="0" smtClean="0"/>
              <a:t>υ</a:t>
            </a:r>
            <a:r>
              <a:rPr lang="el-GR" sz="2400" dirty="0"/>
              <a:t> « </a:t>
            </a:r>
            <a:r>
              <a:rPr lang="ru-RU" sz="2400" dirty="0"/>
              <a:t>с. </a:t>
            </a:r>
            <a:endParaRPr lang="ru-RU" sz="2400" dirty="0" smtClean="0"/>
          </a:p>
          <a:p>
            <a:r>
              <a:rPr lang="ru-RU" sz="2400" dirty="0" smtClean="0"/>
              <a:t>Л</a:t>
            </a:r>
            <a:r>
              <a:rPr lang="ru-RU" sz="2400" dirty="0"/>
              <a:t>. де Бройль </a:t>
            </a:r>
            <a:r>
              <a:rPr lang="ru-RU" sz="2400" dirty="0" err="1"/>
              <a:t>обґрунтував</a:t>
            </a:r>
            <a:r>
              <a:rPr lang="ru-RU" sz="2400" dirty="0"/>
              <a:t> </a:t>
            </a:r>
            <a:r>
              <a:rPr lang="ru-RU" sz="2400" dirty="0" err="1"/>
              <a:t>припущення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рух</a:t>
            </a:r>
            <a:r>
              <a:rPr lang="ru-RU" sz="2400" dirty="0"/>
              <a:t> </a:t>
            </a:r>
            <a:r>
              <a:rPr lang="ru-RU" sz="2400" dirty="0" err="1"/>
              <a:t>кожної</a:t>
            </a:r>
            <a:r>
              <a:rPr lang="ru-RU" sz="2400" dirty="0"/>
              <a:t> </a:t>
            </a:r>
            <a:r>
              <a:rPr lang="ru-RU" sz="2400" dirty="0" err="1"/>
              <a:t>частинки</a:t>
            </a:r>
            <a:r>
              <a:rPr lang="ru-RU" sz="2400" dirty="0"/>
              <a:t> </a:t>
            </a:r>
            <a:r>
              <a:rPr lang="ru-RU" sz="2400" dirty="0" err="1"/>
              <a:t>супроводжується</a:t>
            </a:r>
            <a:r>
              <a:rPr lang="ru-RU" sz="2400" dirty="0"/>
              <a:t> </a:t>
            </a:r>
            <a:r>
              <a:rPr lang="ru-RU" sz="2400" dirty="0" err="1"/>
              <a:t>хвильовим</a:t>
            </a:r>
            <a:r>
              <a:rPr lang="ru-RU" sz="2400" dirty="0"/>
              <a:t> </a:t>
            </a:r>
            <a:r>
              <a:rPr lang="ru-RU" sz="2400" dirty="0" err="1"/>
              <a:t>процесом</a:t>
            </a:r>
            <a:r>
              <a:rPr lang="ru-RU" sz="2400" dirty="0"/>
              <a:t>, </a:t>
            </a:r>
            <a:r>
              <a:rPr lang="ru-RU" sz="2400" dirty="0" err="1"/>
              <a:t>довжина</a:t>
            </a:r>
            <a:r>
              <a:rPr lang="ru-RU" sz="2400" dirty="0"/>
              <a:t> </a:t>
            </a:r>
            <a:r>
              <a:rPr lang="ru-RU" sz="2400" dirty="0" err="1"/>
              <a:t>хвилі</a:t>
            </a:r>
            <a:r>
              <a:rPr lang="ru-RU" sz="2400" dirty="0"/>
              <a:t> </a:t>
            </a:r>
            <a:r>
              <a:rPr lang="ru-RU" sz="2400" dirty="0" err="1"/>
              <a:t>якого</a:t>
            </a:r>
            <a:r>
              <a:rPr lang="ru-RU" sz="2400" dirty="0"/>
              <a:t> </a:t>
            </a:r>
            <a:r>
              <a:rPr lang="el-GR" sz="2400" dirty="0"/>
              <a:t>λ </a:t>
            </a:r>
            <a:r>
              <a:rPr lang="ru-RU" sz="2400" dirty="0" err="1"/>
              <a:t>пов’язана</a:t>
            </a:r>
            <a:r>
              <a:rPr lang="ru-RU" sz="2400" dirty="0"/>
              <a:t> з </a:t>
            </a:r>
            <a:r>
              <a:rPr lang="ru-RU" sz="2400" dirty="0" err="1"/>
              <a:t>масою</a:t>
            </a:r>
            <a:r>
              <a:rPr lang="ru-RU" sz="2400" dirty="0"/>
              <a:t> </a:t>
            </a:r>
            <a:r>
              <a:rPr lang="en-US" sz="2400" dirty="0"/>
              <a:t>m </a:t>
            </a:r>
            <a:r>
              <a:rPr lang="ru-RU" sz="2400" dirty="0"/>
              <a:t>і </a:t>
            </a:r>
            <a:r>
              <a:rPr lang="ru-RU" sz="2400" dirty="0" err="1"/>
              <a:t>швидкістю</a:t>
            </a:r>
            <a:r>
              <a:rPr lang="ru-RU" sz="2400" dirty="0"/>
              <a:t> </a:t>
            </a:r>
            <a:r>
              <a:rPr lang="ru-RU" sz="2400" dirty="0" err="1"/>
              <a:t>частинки</a:t>
            </a:r>
            <a:r>
              <a:rPr lang="ru-RU" sz="2400" dirty="0"/>
              <a:t> </a:t>
            </a:r>
            <a:r>
              <a:rPr lang="el-GR" sz="2400" dirty="0"/>
              <a:t>υ </a:t>
            </a:r>
            <a:r>
              <a:rPr lang="ru-RU" sz="2400" dirty="0"/>
              <a:t>простим </a:t>
            </a:r>
            <a:r>
              <a:rPr lang="ru-RU" sz="2400" dirty="0" err="1"/>
              <a:t>співвідношенням</a:t>
            </a:r>
            <a:r>
              <a:rPr lang="ru-RU" sz="2400" dirty="0"/>
              <a:t> (формула де Бройля):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8683406"/>
              </p:ext>
            </p:extLst>
          </p:nvPr>
        </p:nvGraphicFramePr>
        <p:xfrm>
          <a:off x="5652120" y="5725155"/>
          <a:ext cx="1368152" cy="10603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507960" imgH="393480" progId="Equation.DSMT4">
                  <p:embed/>
                </p:oleObj>
              </mc:Choice>
              <mc:Fallback>
                <p:oleObj name="Equation" r:id="rId3" imgW="507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52120" y="5725155"/>
                        <a:ext cx="1368152" cy="10603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650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332656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/>
              <a:t>Хвилі де Бройля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855876"/>
            <a:ext cx="864096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dirty="0"/>
              <a:t>Формулу де </a:t>
            </a:r>
            <a:r>
              <a:rPr lang="ru-RU" sz="2100" dirty="0" smtClean="0"/>
              <a:t>Бройля </a:t>
            </a:r>
            <a:r>
              <a:rPr lang="ru-RU" sz="2100" dirty="0" err="1"/>
              <a:t>можна</a:t>
            </a:r>
            <a:r>
              <a:rPr lang="ru-RU" sz="2100" dirty="0"/>
              <a:t> </a:t>
            </a:r>
            <a:r>
              <a:rPr lang="ru-RU" sz="2100" dirty="0" err="1"/>
              <a:t>застосувати</a:t>
            </a:r>
            <a:r>
              <a:rPr lang="ru-RU" sz="2100" dirty="0"/>
              <a:t> до будь-</a:t>
            </a:r>
            <a:r>
              <a:rPr lang="ru-RU" sz="2100" dirty="0" err="1"/>
              <a:t>якої</a:t>
            </a:r>
            <a:r>
              <a:rPr lang="ru-RU" sz="2100" dirty="0"/>
              <a:t> </a:t>
            </a:r>
            <a:r>
              <a:rPr lang="ru-RU" sz="2100" dirty="0" err="1"/>
              <a:t>частинки</a:t>
            </a:r>
            <a:r>
              <a:rPr lang="ru-RU" sz="2100" dirty="0"/>
              <a:t> </a:t>
            </a:r>
            <a:r>
              <a:rPr lang="ru-RU" sz="2100" dirty="0" err="1"/>
              <a:t>незалежно</a:t>
            </a:r>
            <a:r>
              <a:rPr lang="ru-RU" sz="2100" dirty="0"/>
              <a:t> </a:t>
            </a:r>
            <a:r>
              <a:rPr lang="ru-RU" sz="2100" dirty="0" err="1"/>
              <a:t>від</a:t>
            </a:r>
            <a:r>
              <a:rPr lang="ru-RU" sz="2100" dirty="0"/>
              <a:t> </a:t>
            </a:r>
            <a:r>
              <a:rPr lang="ru-RU" sz="2100" dirty="0" err="1"/>
              <a:t>ступеня</a:t>
            </a:r>
            <a:r>
              <a:rPr lang="ru-RU" sz="2100" dirty="0"/>
              <a:t> </a:t>
            </a:r>
            <a:r>
              <a:rPr lang="ru-RU" sz="2100" dirty="0" err="1"/>
              <a:t>її</a:t>
            </a:r>
            <a:r>
              <a:rPr lang="ru-RU" sz="2100" dirty="0"/>
              <a:t> </a:t>
            </a:r>
            <a:r>
              <a:rPr lang="ru-RU" sz="2100" dirty="0" err="1"/>
              <a:t>складності</a:t>
            </a:r>
            <a:r>
              <a:rPr lang="ru-RU" sz="2100" dirty="0"/>
              <a:t>. </a:t>
            </a:r>
            <a:endParaRPr lang="ru-RU" sz="2100" dirty="0" smtClean="0"/>
          </a:p>
          <a:p>
            <a:r>
              <a:rPr lang="ru-RU" sz="2100" dirty="0" err="1" smtClean="0"/>
              <a:t>Проте</a:t>
            </a:r>
            <a:r>
              <a:rPr lang="ru-RU" sz="2100" dirty="0" smtClean="0"/>
              <a:t> </a:t>
            </a:r>
            <a:r>
              <a:rPr lang="ru-RU" sz="2100" dirty="0" err="1"/>
              <a:t>хвильові</a:t>
            </a:r>
            <a:r>
              <a:rPr lang="ru-RU" sz="2100" dirty="0"/>
              <a:t> </a:t>
            </a:r>
            <a:r>
              <a:rPr lang="ru-RU" sz="2100" dirty="0" err="1"/>
              <a:t>властивості</a:t>
            </a:r>
            <a:r>
              <a:rPr lang="ru-RU" sz="2100" dirty="0"/>
              <a:t> </a:t>
            </a:r>
            <a:r>
              <a:rPr lang="ru-RU" sz="2100" dirty="0" err="1"/>
              <a:t>частинок</a:t>
            </a:r>
            <a:r>
              <a:rPr lang="ru-RU" sz="2100" dirty="0"/>
              <a:t> </a:t>
            </a:r>
            <a:r>
              <a:rPr lang="ru-RU" sz="2100" dirty="0" err="1"/>
              <a:t>виявляються</a:t>
            </a:r>
            <a:r>
              <a:rPr lang="ru-RU" sz="2100" dirty="0"/>
              <a:t> не </a:t>
            </a:r>
            <a:r>
              <a:rPr lang="ru-RU" sz="2100" dirty="0" err="1"/>
              <a:t>завжди</a:t>
            </a:r>
            <a:r>
              <a:rPr lang="ru-RU" sz="2100" dirty="0"/>
              <a:t>. </a:t>
            </a:r>
            <a:r>
              <a:rPr lang="ru-RU" sz="2100" dirty="0" err="1"/>
              <a:t>Це</a:t>
            </a:r>
            <a:r>
              <a:rPr lang="ru-RU" sz="2100" dirty="0"/>
              <a:t> </a:t>
            </a:r>
            <a:r>
              <a:rPr lang="ru-RU" sz="2100" dirty="0" err="1"/>
              <a:t>пов’язано</a:t>
            </a:r>
            <a:r>
              <a:rPr lang="ru-RU" sz="2100" dirty="0"/>
              <a:t> з </a:t>
            </a:r>
            <a:r>
              <a:rPr lang="ru-RU" sz="2100" dirty="0" err="1"/>
              <a:t>тим</a:t>
            </a:r>
            <a:r>
              <a:rPr lang="ru-RU" sz="2100" dirty="0"/>
              <a:t>, </a:t>
            </a:r>
            <a:r>
              <a:rPr lang="ru-RU" sz="2100" dirty="0" err="1"/>
              <a:t>що</a:t>
            </a:r>
            <a:r>
              <a:rPr lang="ru-RU" sz="2100" dirty="0"/>
              <a:t> </a:t>
            </a:r>
            <a:r>
              <a:rPr lang="ru-RU" sz="2100" dirty="0" err="1"/>
              <a:t>довжина</a:t>
            </a:r>
            <a:r>
              <a:rPr lang="ru-RU" sz="2100" dirty="0"/>
              <a:t> </a:t>
            </a:r>
            <a:r>
              <a:rPr lang="ru-RU" sz="2100" dirty="0" err="1"/>
              <a:t>хвилі</a:t>
            </a:r>
            <a:r>
              <a:rPr lang="ru-RU" sz="2100" dirty="0"/>
              <a:t> де Бройля </a:t>
            </a:r>
            <a:r>
              <a:rPr lang="ru-RU" sz="2100" b="1" dirty="0"/>
              <a:t>λ </a:t>
            </a:r>
            <a:r>
              <a:rPr lang="ru-RU" sz="2100" b="1" dirty="0" err="1"/>
              <a:t>обернено</a:t>
            </a:r>
            <a:r>
              <a:rPr lang="ru-RU" sz="2100" b="1" dirty="0"/>
              <a:t> </a:t>
            </a:r>
            <a:r>
              <a:rPr lang="ru-RU" sz="2100" b="1" dirty="0" err="1"/>
              <a:t>пропорційна</a:t>
            </a:r>
            <a:r>
              <a:rPr lang="ru-RU" sz="2100" b="1" dirty="0"/>
              <a:t> </a:t>
            </a:r>
            <a:r>
              <a:rPr lang="ru-RU" sz="2100" b="1" dirty="0" err="1"/>
              <a:t>масі</a:t>
            </a:r>
            <a:r>
              <a:rPr lang="ru-RU" sz="2100" b="1" dirty="0"/>
              <a:t> </a:t>
            </a:r>
            <a:r>
              <a:rPr lang="ru-RU" sz="2100" b="1" dirty="0" err="1"/>
              <a:t>частинки</a:t>
            </a:r>
            <a:r>
              <a:rPr lang="ru-RU" sz="2100" dirty="0"/>
              <a:t>. Для </a:t>
            </a:r>
            <a:r>
              <a:rPr lang="ru-RU" sz="2100" dirty="0" err="1"/>
              <a:t>макротіл</a:t>
            </a:r>
            <a:r>
              <a:rPr lang="ru-RU" sz="2100" dirty="0"/>
              <a:t>, </a:t>
            </a:r>
            <a:r>
              <a:rPr lang="ru-RU" sz="2100" dirty="0" err="1"/>
              <a:t>тобто</a:t>
            </a:r>
            <a:r>
              <a:rPr lang="ru-RU" sz="2100" dirty="0"/>
              <a:t> </a:t>
            </a:r>
            <a:r>
              <a:rPr lang="ru-RU" sz="2100" dirty="0" err="1"/>
              <a:t>тіл</a:t>
            </a:r>
            <a:r>
              <a:rPr lang="ru-RU" sz="2100" dirty="0"/>
              <a:t> </a:t>
            </a:r>
            <a:r>
              <a:rPr lang="ru-RU" sz="2100" dirty="0" err="1"/>
              <a:t>великої</a:t>
            </a:r>
            <a:r>
              <a:rPr lang="ru-RU" sz="2100" dirty="0"/>
              <a:t> </a:t>
            </a:r>
            <a:r>
              <a:rPr lang="ru-RU" sz="2100" dirty="0" err="1"/>
              <a:t>маси</a:t>
            </a:r>
            <a:r>
              <a:rPr lang="ru-RU" sz="2100" dirty="0"/>
              <a:t>, </a:t>
            </a:r>
            <a:r>
              <a:rPr lang="ru-RU" sz="2100" dirty="0" err="1"/>
              <a:t>довжина</a:t>
            </a:r>
            <a:r>
              <a:rPr lang="ru-RU" sz="2100" dirty="0"/>
              <a:t> </a:t>
            </a:r>
            <a:r>
              <a:rPr lang="ru-RU" sz="2100" dirty="0" err="1"/>
              <a:t>хвилі</a:t>
            </a:r>
            <a:r>
              <a:rPr lang="ru-RU" sz="2100" dirty="0"/>
              <a:t> </a:t>
            </a:r>
            <a:r>
              <a:rPr lang="ru-RU" sz="2100" dirty="0" err="1"/>
              <a:t>дуже</a:t>
            </a:r>
            <a:r>
              <a:rPr lang="ru-RU" sz="2100" dirty="0"/>
              <a:t> мала, і </a:t>
            </a:r>
            <a:r>
              <a:rPr lang="ru-RU" sz="2100" dirty="0" err="1"/>
              <a:t>хвильовими</a:t>
            </a:r>
            <a:r>
              <a:rPr lang="ru-RU" sz="2100" dirty="0"/>
              <a:t> </a:t>
            </a:r>
            <a:r>
              <a:rPr lang="ru-RU" sz="2100" dirty="0" err="1"/>
              <a:t>властивостями</a:t>
            </a:r>
            <a:r>
              <a:rPr lang="ru-RU" sz="2100" dirty="0"/>
              <a:t> таких </a:t>
            </a:r>
            <a:r>
              <a:rPr lang="ru-RU" sz="2100" dirty="0" err="1"/>
              <a:t>тіл</a:t>
            </a:r>
            <a:r>
              <a:rPr lang="ru-RU" sz="2100" dirty="0"/>
              <a:t> </a:t>
            </a:r>
            <a:r>
              <a:rPr lang="ru-RU" sz="2100" dirty="0" err="1"/>
              <a:t>можна</a:t>
            </a:r>
            <a:r>
              <a:rPr lang="ru-RU" sz="2100" dirty="0"/>
              <a:t> </a:t>
            </a:r>
            <a:r>
              <a:rPr lang="ru-RU" sz="2100" dirty="0" err="1"/>
              <a:t>нехтувати</a:t>
            </a:r>
            <a:r>
              <a:rPr lang="ru-RU" sz="2100" dirty="0"/>
              <a:t>. </a:t>
            </a:r>
            <a:endParaRPr lang="ru-RU" sz="2100" dirty="0" smtClean="0"/>
          </a:p>
          <a:p>
            <a:r>
              <a:rPr lang="ru-RU" sz="2100" dirty="0" err="1" smtClean="0"/>
              <a:t>Проте</a:t>
            </a:r>
            <a:r>
              <a:rPr lang="ru-RU" sz="2100" dirty="0" smtClean="0"/>
              <a:t> </a:t>
            </a:r>
            <a:r>
              <a:rPr lang="ru-RU" sz="2100" dirty="0" err="1" smtClean="0"/>
              <a:t>кількісна</a:t>
            </a:r>
            <a:r>
              <a:rPr lang="ru-RU" sz="2100" dirty="0" smtClean="0"/>
              <a:t> </a:t>
            </a:r>
            <a:r>
              <a:rPr lang="ru-RU" sz="2100" dirty="0" err="1" smtClean="0"/>
              <a:t>зміна</a:t>
            </a:r>
            <a:r>
              <a:rPr lang="ru-RU" sz="2100" dirty="0" smtClean="0"/>
              <a:t> </a:t>
            </a:r>
            <a:r>
              <a:rPr lang="ru-RU" sz="2100" dirty="0" err="1"/>
              <a:t>маси</a:t>
            </a:r>
            <a:r>
              <a:rPr lang="ru-RU" sz="2100" dirty="0"/>
              <a:t> </a:t>
            </a:r>
            <a:r>
              <a:rPr lang="ru-RU" sz="2100" dirty="0" err="1" smtClean="0"/>
              <a:t>мікротіла</a:t>
            </a:r>
            <a:r>
              <a:rPr lang="ru-RU" sz="2100" dirty="0" smtClean="0"/>
              <a:t> </a:t>
            </a:r>
            <a:r>
              <a:rPr lang="ru-RU" sz="2100" dirty="0" err="1"/>
              <a:t>призводить</a:t>
            </a:r>
            <a:r>
              <a:rPr lang="ru-RU" sz="2100" dirty="0"/>
              <a:t> до </a:t>
            </a:r>
            <a:r>
              <a:rPr lang="ru-RU" sz="2100" dirty="0" err="1"/>
              <a:t>появи</a:t>
            </a:r>
            <a:r>
              <a:rPr lang="ru-RU" sz="2100" dirty="0"/>
              <a:t> </a:t>
            </a:r>
            <a:r>
              <a:rPr lang="ru-RU" sz="2100" dirty="0" err="1"/>
              <a:t>якісно</a:t>
            </a:r>
            <a:r>
              <a:rPr lang="ru-RU" sz="2100" dirty="0"/>
              <a:t> </a:t>
            </a:r>
            <a:r>
              <a:rPr lang="ru-RU" sz="2100" dirty="0" err="1"/>
              <a:t>нових</a:t>
            </a:r>
            <a:r>
              <a:rPr lang="ru-RU" sz="2100" dirty="0"/>
              <a:t> </a:t>
            </a:r>
            <a:r>
              <a:rPr lang="ru-RU" sz="2100" dirty="0" err="1"/>
              <a:t>хвильових</a:t>
            </a:r>
            <a:r>
              <a:rPr lang="ru-RU" sz="2100" dirty="0"/>
              <a:t> </a:t>
            </a:r>
            <a:r>
              <a:rPr lang="ru-RU" sz="2100" dirty="0" err="1"/>
              <a:t>властивостей</a:t>
            </a:r>
            <a:r>
              <a:rPr lang="ru-RU" sz="2100" dirty="0"/>
              <a:t>, </a:t>
            </a:r>
            <a:r>
              <a:rPr lang="ru-RU" sz="2100" dirty="0" err="1"/>
              <a:t>які</a:t>
            </a:r>
            <a:r>
              <a:rPr lang="ru-RU" sz="2100" dirty="0"/>
              <a:t> не </a:t>
            </a:r>
            <a:r>
              <a:rPr lang="ru-RU" sz="2100" dirty="0" err="1"/>
              <a:t>притаманні</a:t>
            </a:r>
            <a:r>
              <a:rPr lang="ru-RU" sz="2100" dirty="0"/>
              <a:t> </a:t>
            </a:r>
            <a:r>
              <a:rPr lang="ru-RU" sz="2100" dirty="0" err="1"/>
              <a:t>макротілам</a:t>
            </a:r>
            <a:r>
              <a:rPr lang="ru-RU" sz="2100" dirty="0"/>
              <a:t>. </a:t>
            </a:r>
            <a:endParaRPr lang="ru-RU" sz="2100" dirty="0" smtClean="0"/>
          </a:p>
          <a:p>
            <a:r>
              <a:rPr lang="ru-RU" sz="2100" dirty="0" err="1" smtClean="0"/>
              <a:t>Наведені</a:t>
            </a:r>
            <a:r>
              <a:rPr lang="ru-RU" sz="2100" dirty="0" smtClean="0"/>
              <a:t> </a:t>
            </a:r>
            <a:r>
              <a:rPr lang="ru-RU" sz="2100" dirty="0" err="1"/>
              <a:t>особливості</a:t>
            </a:r>
            <a:r>
              <a:rPr lang="ru-RU" sz="2100" dirty="0"/>
              <a:t> </a:t>
            </a:r>
            <a:r>
              <a:rPr lang="ru-RU" sz="2100" dirty="0" err="1"/>
              <a:t>свідчать</a:t>
            </a:r>
            <a:r>
              <a:rPr lang="ru-RU" sz="2100" dirty="0"/>
              <a:t> про те, </a:t>
            </a:r>
            <a:r>
              <a:rPr lang="ru-RU" sz="2100" dirty="0" err="1"/>
              <a:t>що</a:t>
            </a:r>
            <a:r>
              <a:rPr lang="ru-RU" sz="2100" dirty="0"/>
              <a:t> </a:t>
            </a:r>
            <a:r>
              <a:rPr lang="ru-RU" sz="2100" dirty="0" err="1"/>
              <a:t>закони</a:t>
            </a:r>
            <a:r>
              <a:rPr lang="ru-RU" sz="2100" dirty="0"/>
              <a:t>, </a:t>
            </a:r>
            <a:r>
              <a:rPr lang="ru-RU" sz="2100" dirty="0" err="1"/>
              <a:t>яким</a:t>
            </a:r>
            <a:r>
              <a:rPr lang="ru-RU" sz="2100" dirty="0"/>
              <a:t> </a:t>
            </a:r>
            <a:r>
              <a:rPr lang="ru-RU" sz="2100" dirty="0" err="1"/>
              <a:t>підлягають</a:t>
            </a:r>
            <a:r>
              <a:rPr lang="ru-RU" sz="2100" dirty="0"/>
              <a:t> </a:t>
            </a:r>
            <a:r>
              <a:rPr lang="ru-RU" sz="2100" dirty="0" err="1"/>
              <a:t>макротіла</a:t>
            </a:r>
            <a:r>
              <a:rPr lang="ru-RU" sz="2100" dirty="0"/>
              <a:t>, не </a:t>
            </a:r>
            <a:r>
              <a:rPr lang="ru-RU" sz="2100" dirty="0" err="1"/>
              <a:t>можна</a:t>
            </a:r>
            <a:r>
              <a:rPr lang="ru-RU" sz="2100" dirty="0"/>
              <a:t> автоматично </a:t>
            </a:r>
            <a:r>
              <a:rPr lang="ru-RU" sz="2100" dirty="0" err="1"/>
              <a:t>переносити</a:t>
            </a:r>
            <a:r>
              <a:rPr lang="ru-RU" sz="2100" dirty="0"/>
              <a:t> на </a:t>
            </a:r>
            <a:r>
              <a:rPr lang="ru-RU" sz="2100" dirty="0" err="1"/>
              <a:t>мікросвіт</a:t>
            </a:r>
            <a:r>
              <a:rPr lang="ru-RU" sz="2100" dirty="0"/>
              <a:t>. </a:t>
            </a:r>
            <a:endParaRPr lang="ru-RU" sz="2100" dirty="0" smtClean="0"/>
          </a:p>
          <a:p>
            <a:r>
              <a:rPr lang="ru-RU" sz="2100" dirty="0" err="1" smtClean="0"/>
              <a:t>Із</a:t>
            </a:r>
            <a:r>
              <a:rPr lang="ru-RU" sz="2100" dirty="0" smtClean="0"/>
              <a:t> </a:t>
            </a:r>
            <a:r>
              <a:rPr lang="ru-RU" sz="2100" dirty="0" err="1"/>
              <a:t>співвідношення</a:t>
            </a:r>
            <a:r>
              <a:rPr lang="ru-RU" sz="2100" dirty="0"/>
              <a:t> де Бройля </a:t>
            </a:r>
            <a:r>
              <a:rPr lang="ru-RU" sz="2100" dirty="0" err="1"/>
              <a:t>випливає</a:t>
            </a:r>
            <a:r>
              <a:rPr lang="ru-RU" sz="2100" dirty="0"/>
              <a:t>, </a:t>
            </a:r>
            <a:r>
              <a:rPr lang="ru-RU" sz="2100" dirty="0" err="1"/>
              <a:t>що</a:t>
            </a:r>
            <a:r>
              <a:rPr lang="ru-RU" sz="2100" dirty="0"/>
              <a:t> </a:t>
            </a:r>
            <a:r>
              <a:rPr lang="ru-RU" sz="2100" dirty="0" err="1"/>
              <a:t>довжина</a:t>
            </a:r>
            <a:r>
              <a:rPr lang="ru-RU" sz="2100" dirty="0"/>
              <a:t> </a:t>
            </a:r>
            <a:r>
              <a:rPr lang="ru-RU" sz="2100" dirty="0" err="1"/>
              <a:t>хвилі</a:t>
            </a:r>
            <a:r>
              <a:rPr lang="ru-RU" sz="2100" dirty="0"/>
              <a:t> для </a:t>
            </a:r>
            <a:r>
              <a:rPr lang="ru-RU" sz="2100" dirty="0" err="1"/>
              <a:t>певного</a:t>
            </a:r>
            <a:r>
              <a:rPr lang="ru-RU" sz="2100" dirty="0"/>
              <a:t> сорту </a:t>
            </a:r>
            <a:r>
              <a:rPr lang="ru-RU" sz="2100" dirty="0" err="1"/>
              <a:t>частинок</a:t>
            </a:r>
            <a:r>
              <a:rPr lang="ru-RU" sz="2100" dirty="0"/>
              <a:t> (m = </a:t>
            </a:r>
            <a:r>
              <a:rPr lang="ru-RU" sz="2100" dirty="0" err="1"/>
              <a:t>const</a:t>
            </a:r>
            <a:r>
              <a:rPr lang="ru-RU" sz="2100" dirty="0"/>
              <a:t>) </a:t>
            </a:r>
            <a:r>
              <a:rPr lang="ru-RU" sz="2100" dirty="0" err="1"/>
              <a:t>залежить</a:t>
            </a:r>
            <a:r>
              <a:rPr lang="ru-RU" sz="2100" dirty="0"/>
              <a:t> </a:t>
            </a:r>
            <a:r>
              <a:rPr lang="ru-RU" sz="2100" dirty="0" err="1"/>
              <a:t>від</a:t>
            </a:r>
            <a:r>
              <a:rPr lang="ru-RU" sz="2100" dirty="0"/>
              <a:t> </a:t>
            </a:r>
            <a:r>
              <a:rPr lang="ru-RU" sz="2100" dirty="0" err="1"/>
              <a:t>їхньої</a:t>
            </a:r>
            <a:r>
              <a:rPr lang="ru-RU" sz="2100" dirty="0"/>
              <a:t> </a:t>
            </a:r>
            <a:r>
              <a:rPr lang="ru-RU" sz="2100" b="1" dirty="0" err="1"/>
              <a:t>швидкості</a:t>
            </a:r>
            <a:r>
              <a:rPr lang="ru-RU" sz="2100" dirty="0"/>
              <a:t>. </a:t>
            </a:r>
            <a:endParaRPr lang="ru-RU" sz="2100" dirty="0" smtClean="0"/>
          </a:p>
          <a:p>
            <a:r>
              <a:rPr lang="ru-RU" sz="2100" dirty="0" smtClean="0"/>
              <a:t>При </a:t>
            </a:r>
            <a:r>
              <a:rPr lang="ru-RU" sz="2100" dirty="0" err="1"/>
              <a:t>однакових</a:t>
            </a:r>
            <a:r>
              <a:rPr lang="ru-RU" sz="2100" dirty="0"/>
              <a:t> </a:t>
            </a:r>
            <a:r>
              <a:rPr lang="ru-RU" sz="2100" dirty="0" err="1"/>
              <a:t>швидкостях</a:t>
            </a:r>
            <a:r>
              <a:rPr lang="ru-RU" sz="2100" dirty="0"/>
              <a:t> </a:t>
            </a:r>
            <a:r>
              <a:rPr lang="ru-RU" sz="2100" dirty="0" err="1"/>
              <a:t>довжина</a:t>
            </a:r>
            <a:r>
              <a:rPr lang="ru-RU" sz="2100" dirty="0"/>
              <a:t> </a:t>
            </a:r>
            <a:r>
              <a:rPr lang="ru-RU" sz="2100" dirty="0" err="1"/>
              <a:t>хвилі</a:t>
            </a:r>
            <a:r>
              <a:rPr lang="ru-RU" sz="2100" dirty="0"/>
              <a:t> </a:t>
            </a:r>
            <a:r>
              <a:rPr lang="ru-RU" sz="2100" dirty="0" err="1"/>
              <a:t>залежить</a:t>
            </a:r>
            <a:r>
              <a:rPr lang="ru-RU" sz="2100" dirty="0"/>
              <a:t> </a:t>
            </a:r>
            <a:r>
              <a:rPr lang="ru-RU" sz="2100" dirty="0" err="1"/>
              <a:t>від</a:t>
            </a:r>
            <a:r>
              <a:rPr lang="ru-RU" sz="2100" dirty="0"/>
              <a:t> </a:t>
            </a:r>
            <a:r>
              <a:rPr lang="ru-RU" sz="2100" dirty="0" err="1"/>
              <a:t>маси</a:t>
            </a:r>
            <a:r>
              <a:rPr lang="ru-RU" sz="2100" dirty="0"/>
              <a:t> </a:t>
            </a:r>
            <a:r>
              <a:rPr lang="ru-RU" sz="2100" dirty="0" err="1" smtClean="0"/>
              <a:t>частинки</a:t>
            </a:r>
            <a:r>
              <a:rPr lang="ru-RU" sz="2100" dirty="0" smtClean="0"/>
              <a:t>. </a:t>
            </a:r>
          </a:p>
          <a:p>
            <a:r>
              <a:rPr lang="ru-RU" sz="2100" dirty="0" smtClean="0"/>
              <a:t>У </a:t>
            </a:r>
            <a:r>
              <a:rPr lang="ru-RU" sz="2100" dirty="0" err="1"/>
              <a:t>знаменнику</a:t>
            </a:r>
            <a:r>
              <a:rPr lang="ru-RU" sz="2100" dirty="0"/>
              <a:t> </a:t>
            </a:r>
            <a:r>
              <a:rPr lang="ru-RU" sz="2100" dirty="0" err="1"/>
              <a:t>формули</a:t>
            </a:r>
            <a:r>
              <a:rPr lang="ru-RU" sz="2100" dirty="0"/>
              <a:t> </a:t>
            </a:r>
            <a:r>
              <a:rPr lang="ru-RU" sz="2100" dirty="0" smtClean="0"/>
              <a:t>де Бройля </a:t>
            </a:r>
            <a:r>
              <a:rPr lang="ru-RU" sz="2100" dirty="0" err="1"/>
              <a:t>стоїть</a:t>
            </a:r>
            <a:r>
              <a:rPr lang="ru-RU" sz="2100" dirty="0"/>
              <a:t> </a:t>
            </a:r>
            <a:r>
              <a:rPr lang="ru-RU" sz="2100" dirty="0" err="1"/>
              <a:t>імпульс</a:t>
            </a:r>
            <a:r>
              <a:rPr lang="ru-RU" sz="2100" dirty="0"/>
              <a:t> </a:t>
            </a:r>
            <a:r>
              <a:rPr lang="ru-RU" sz="2100" dirty="0" err="1"/>
              <a:t>частинки</a:t>
            </a:r>
            <a:r>
              <a:rPr lang="ru-RU" sz="2100" dirty="0"/>
              <a:t>, </a:t>
            </a:r>
            <a:r>
              <a:rPr lang="ru-RU" sz="2100" dirty="0" err="1"/>
              <a:t>його</a:t>
            </a:r>
            <a:r>
              <a:rPr lang="ru-RU" sz="2100" dirty="0"/>
              <a:t> </a:t>
            </a:r>
            <a:r>
              <a:rPr lang="ru-RU" sz="2100" dirty="0" err="1"/>
              <a:t>можна</a:t>
            </a:r>
            <a:r>
              <a:rPr lang="ru-RU" sz="2100" dirty="0"/>
              <a:t> </a:t>
            </a:r>
            <a:r>
              <a:rPr lang="ru-RU" sz="2100" dirty="0" err="1"/>
              <a:t>записати</a:t>
            </a:r>
            <a:r>
              <a:rPr lang="ru-RU" sz="2100" dirty="0"/>
              <a:t> так: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3479619"/>
              </p:ext>
            </p:extLst>
          </p:nvPr>
        </p:nvGraphicFramePr>
        <p:xfrm>
          <a:off x="2621756" y="5589240"/>
          <a:ext cx="3900487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1447560" imgH="393480" progId="Equation.DSMT4">
                  <p:embed/>
                </p:oleObj>
              </mc:Choice>
              <mc:Fallback>
                <p:oleObj name="Equation" r:id="rId3" imgW="1447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21756" y="5589240"/>
                        <a:ext cx="3900487" cy="1060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261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332656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/>
              <a:t>Хвилі де Бройля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855876"/>
            <a:ext cx="86409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де Бройлю </a:t>
            </a:r>
            <a:r>
              <a:rPr lang="ru-RU" sz="2400" dirty="0" err="1"/>
              <a:t>вдалося</a:t>
            </a:r>
            <a:r>
              <a:rPr lang="ru-RU" sz="2400" dirty="0"/>
              <a:t> </a:t>
            </a:r>
            <a:r>
              <a:rPr lang="ru-RU" sz="2400" dirty="0" err="1"/>
              <a:t>деякою</a:t>
            </a:r>
            <a:r>
              <a:rPr lang="ru-RU" sz="2400" dirty="0"/>
              <a:t> </a:t>
            </a:r>
            <a:r>
              <a:rPr lang="ru-RU" sz="2400" dirty="0" err="1"/>
              <a:t>мірою</a:t>
            </a:r>
            <a:r>
              <a:rPr lang="ru-RU" sz="2400" dirty="0"/>
              <a:t> </a:t>
            </a:r>
            <a:r>
              <a:rPr lang="ru-RU" sz="2400" dirty="0" err="1"/>
              <a:t>обґрунтувати</a:t>
            </a:r>
            <a:r>
              <a:rPr lang="ru-RU" sz="2400" dirty="0"/>
              <a:t> постулат Бора про </a:t>
            </a:r>
            <a:r>
              <a:rPr lang="ru-RU" sz="2400" dirty="0" err="1"/>
              <a:t>стаціонарні</a:t>
            </a:r>
            <a:r>
              <a:rPr lang="ru-RU" sz="2400" dirty="0"/>
              <a:t> </a:t>
            </a:r>
            <a:r>
              <a:rPr lang="ru-RU" sz="2400" dirty="0" err="1"/>
              <a:t>орбіти</a:t>
            </a:r>
            <a:r>
              <a:rPr lang="ru-RU" sz="2400" dirty="0"/>
              <a:t>. </a:t>
            </a:r>
            <a:endParaRPr lang="ru-RU" sz="2400" dirty="0" smtClean="0"/>
          </a:p>
          <a:p>
            <a:r>
              <a:rPr lang="ru-RU" sz="2400" dirty="0" smtClean="0"/>
              <a:t>Для </a:t>
            </a:r>
            <a:r>
              <a:rPr lang="ru-RU" sz="2400" dirty="0" err="1"/>
              <a:t>цього</a:t>
            </a:r>
            <a:r>
              <a:rPr lang="ru-RU" sz="2400" dirty="0"/>
              <a:t> </a:t>
            </a:r>
            <a:r>
              <a:rPr lang="ru-RU" sz="2400" dirty="0" err="1"/>
              <a:t>він</a:t>
            </a:r>
            <a:r>
              <a:rPr lang="ru-RU" sz="2400" dirty="0"/>
              <a:t> припустив,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стаціонарними</a:t>
            </a:r>
            <a:r>
              <a:rPr lang="ru-RU" sz="2400" dirty="0"/>
              <a:t> є </a:t>
            </a:r>
            <a:r>
              <a:rPr lang="ru-RU" sz="2400" dirty="0" err="1"/>
              <a:t>такі</a:t>
            </a:r>
            <a:r>
              <a:rPr lang="ru-RU" sz="2400" dirty="0"/>
              <a:t> </a:t>
            </a:r>
            <a:r>
              <a:rPr lang="ru-RU" sz="2400" dirty="0" err="1"/>
              <a:t>стани</a:t>
            </a:r>
            <a:r>
              <a:rPr lang="ru-RU" sz="2400" dirty="0"/>
              <a:t> </a:t>
            </a:r>
            <a:r>
              <a:rPr lang="ru-RU" sz="2400" dirty="0" err="1"/>
              <a:t>електронів</a:t>
            </a:r>
            <a:r>
              <a:rPr lang="ru-RU" sz="2400" dirty="0"/>
              <a:t> у </a:t>
            </a:r>
            <a:r>
              <a:rPr lang="ru-RU" sz="2400" dirty="0" err="1"/>
              <a:t>атомі</a:t>
            </a:r>
            <a:r>
              <a:rPr lang="ru-RU" sz="2400" dirty="0"/>
              <a:t>, коли на </a:t>
            </a:r>
            <a:r>
              <a:rPr lang="ru-RU" sz="2400" dirty="0" err="1"/>
              <a:t>довжині</a:t>
            </a:r>
            <a:r>
              <a:rPr lang="ru-RU" sz="2400" dirty="0"/>
              <a:t> </a:t>
            </a:r>
            <a:r>
              <a:rPr lang="ru-RU" sz="2400" dirty="0" err="1"/>
              <a:t>їхньої</a:t>
            </a:r>
            <a:r>
              <a:rPr lang="ru-RU" sz="2400" dirty="0"/>
              <a:t> </a:t>
            </a:r>
            <a:r>
              <a:rPr lang="ru-RU" sz="2400" dirty="0" err="1"/>
              <a:t>орбіти</a:t>
            </a:r>
            <a:r>
              <a:rPr lang="ru-RU" sz="2400" dirty="0"/>
              <a:t> </a:t>
            </a:r>
            <a:r>
              <a:rPr lang="ru-RU" sz="2400" dirty="0" err="1"/>
              <a:t>вкладається</a:t>
            </a:r>
            <a:r>
              <a:rPr lang="ru-RU" sz="2400" dirty="0"/>
              <a:t> </a:t>
            </a:r>
            <a:r>
              <a:rPr lang="ru-RU" sz="2400" b="1" dirty="0" err="1"/>
              <a:t>ціле</a:t>
            </a:r>
            <a:r>
              <a:rPr lang="ru-RU" sz="2400" b="1" dirty="0"/>
              <a:t> число </a:t>
            </a:r>
            <a:r>
              <a:rPr lang="ru-RU" sz="2400" b="1" dirty="0" err="1"/>
              <a:t>дебройлівських</a:t>
            </a:r>
            <a:r>
              <a:rPr lang="ru-RU" sz="2400" b="1" dirty="0"/>
              <a:t> </a:t>
            </a:r>
            <a:r>
              <a:rPr lang="ru-RU" sz="2400" b="1" dirty="0" err="1"/>
              <a:t>довжин</a:t>
            </a:r>
            <a:r>
              <a:rPr lang="ru-RU" sz="2400" b="1" dirty="0"/>
              <a:t> </a:t>
            </a:r>
            <a:r>
              <a:rPr lang="ru-RU" sz="2400" b="1" dirty="0" err="1"/>
              <a:t>хвиль</a:t>
            </a:r>
            <a:r>
              <a:rPr lang="ru-RU" sz="2400" dirty="0"/>
              <a:t>. </a:t>
            </a:r>
            <a:endParaRPr lang="ru-RU" sz="2400" dirty="0" smtClean="0"/>
          </a:p>
          <a:p>
            <a:r>
              <a:rPr lang="ru-RU" sz="2400" dirty="0" err="1" smtClean="0"/>
              <a:t>Отже</a:t>
            </a:r>
            <a:r>
              <a:rPr lang="ru-RU" sz="2400" dirty="0"/>
              <a:t>, </a:t>
            </a:r>
            <a:r>
              <a:rPr lang="ru-RU" sz="2400" dirty="0" err="1"/>
              <a:t>умова</a:t>
            </a:r>
            <a:r>
              <a:rPr lang="ru-RU" sz="2400" dirty="0"/>
              <a:t> </a:t>
            </a:r>
            <a:r>
              <a:rPr lang="ru-RU" sz="2400" dirty="0" err="1"/>
              <a:t>стаціонарних</a:t>
            </a:r>
            <a:r>
              <a:rPr lang="ru-RU" sz="2400" dirty="0"/>
              <a:t> </a:t>
            </a:r>
            <a:r>
              <a:rPr lang="ru-RU" sz="2400" dirty="0" err="1"/>
              <a:t>орбіт</a:t>
            </a:r>
            <a:r>
              <a:rPr lang="ru-RU" sz="2400" dirty="0"/>
              <a:t>, за де Бройлем, </a:t>
            </a:r>
            <a:r>
              <a:rPr lang="ru-RU" sz="2400" dirty="0" err="1"/>
              <a:t>визначатиметься</a:t>
            </a:r>
            <a:r>
              <a:rPr lang="ru-RU" sz="2400" dirty="0"/>
              <a:t> </a:t>
            </a:r>
            <a:r>
              <a:rPr lang="ru-RU" sz="2400" dirty="0" err="1" smtClean="0"/>
              <a:t>співвідношенням</a:t>
            </a:r>
            <a:r>
              <a:rPr lang="ru-RU" sz="2400" dirty="0" smtClean="0"/>
              <a:t>:</a:t>
            </a:r>
            <a:endParaRPr lang="ru-RU" sz="21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4622679"/>
              </p:ext>
            </p:extLst>
          </p:nvPr>
        </p:nvGraphicFramePr>
        <p:xfrm>
          <a:off x="3347864" y="3533532"/>
          <a:ext cx="2908300" cy="10607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1079280" imgH="393480" progId="Equation.DSMT4">
                  <p:embed/>
                </p:oleObj>
              </mc:Choice>
              <mc:Fallback>
                <p:oleObj name="Equation" r:id="rId3" imgW="1079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47864" y="3533532"/>
                        <a:ext cx="2908300" cy="10607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869160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звідки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4353979"/>
              </p:ext>
            </p:extLst>
          </p:nvPr>
        </p:nvGraphicFramePr>
        <p:xfrm>
          <a:off x="1963511" y="4566614"/>
          <a:ext cx="3159060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1079280" imgH="393480" progId="Equation.DSMT4">
                  <p:embed/>
                </p:oleObj>
              </mc:Choice>
              <mc:Fallback>
                <p:oleObj name="Equation" r:id="rId5" imgW="1079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63511" y="4566614"/>
                        <a:ext cx="3159060" cy="11521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452166" y="4899429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- </a:t>
            </a:r>
            <a:r>
              <a:rPr lang="uk-UA" sz="2800" dirty="0" err="1" smtClean="0"/>
              <a:t>ІІ-й</a:t>
            </a:r>
            <a:r>
              <a:rPr lang="uk-UA" sz="2800" dirty="0" smtClean="0"/>
              <a:t> постулат Бора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33845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260648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/>
              <a:t>Модель атома за Томсоном</a:t>
            </a:r>
            <a:endParaRPr lang="ru-RU" sz="28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579843"/>
              </p:ext>
            </p:extLst>
          </p:nvPr>
        </p:nvGraphicFramePr>
        <p:xfrm>
          <a:off x="307975" y="980728"/>
          <a:ext cx="8507288" cy="3607117"/>
        </p:xfrm>
        <a:graphic>
          <a:graphicData uri="http://schemas.openxmlformats.org/drawingml/2006/table">
            <a:tbl>
              <a:tblPr/>
              <a:tblGrid>
                <a:gridCol w="8507288"/>
              </a:tblGrid>
              <a:tr h="3607117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Першим </a:t>
                      </a:r>
                      <a:r>
                        <a:rPr lang="ru-RU" sz="240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свою модель </a:t>
                      </a:r>
                      <a:r>
                        <a:rPr lang="ru-RU" sz="2400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запропонував</a:t>
                      </a:r>
                      <a:r>
                        <a:rPr lang="ru-RU" sz="240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Дж. Томсон</a:t>
                      </a:r>
                      <a:r>
                        <a:rPr lang="ru-RU" sz="2400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  <a:p>
                      <a:endParaRPr lang="ru-RU" sz="2400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  <a:p>
                      <a:r>
                        <a:rPr lang="ru-RU" sz="240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За </a:t>
                      </a:r>
                      <a:r>
                        <a:rPr lang="ru-RU" sz="2400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думкою</a:t>
                      </a:r>
                      <a:r>
                        <a:rPr lang="ru-RU" sz="240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Томсона, атом </a:t>
                      </a:r>
                      <a:r>
                        <a:rPr lang="ru-RU" sz="2400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являв </a:t>
                      </a:r>
                      <a:r>
                        <a:rPr lang="ru-RU" sz="240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собою позитивно </a:t>
                      </a:r>
                      <a:r>
                        <a:rPr lang="ru-RU" sz="2400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заряджену</a:t>
                      </a:r>
                      <a:r>
                        <a:rPr lang="ru-RU" sz="240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кулю </a:t>
                      </a:r>
                      <a:r>
                        <a:rPr lang="ru-RU" sz="2400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радіусом</a:t>
                      </a:r>
                      <a:r>
                        <a:rPr lang="ru-RU" sz="240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R = 10</a:t>
                      </a:r>
                      <a:r>
                        <a:rPr lang="ru-RU" sz="2400" baseline="3000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-8</a:t>
                      </a:r>
                      <a:r>
                        <a:rPr lang="ru-RU" sz="240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см, </a:t>
                      </a:r>
                      <a:r>
                        <a:rPr lang="ru-RU" sz="2400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всередині</a:t>
                      </a:r>
                      <a:r>
                        <a:rPr lang="ru-RU" sz="240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якої</a:t>
                      </a:r>
                      <a:r>
                        <a:rPr lang="ru-RU" sz="240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містяться</a:t>
                      </a:r>
                      <a:r>
                        <a:rPr lang="ru-RU" sz="240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електрони</a:t>
                      </a:r>
                      <a:r>
                        <a:rPr lang="ru-RU" sz="240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. </a:t>
                      </a:r>
                      <a:endParaRPr lang="ru-RU" sz="2400" dirty="0" smtClean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  <a:p>
                      <a:r>
                        <a:rPr lang="ru-RU" sz="2400" dirty="0" err="1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Маса</a:t>
                      </a:r>
                      <a:r>
                        <a:rPr lang="ru-RU" sz="2400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атома </a:t>
                      </a:r>
                      <a:r>
                        <a:rPr lang="ru-RU" sz="2400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рівномірно</a:t>
                      </a:r>
                      <a:r>
                        <a:rPr lang="ru-RU" sz="240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розподілена</a:t>
                      </a:r>
                      <a:r>
                        <a:rPr lang="ru-RU" sz="240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по </a:t>
                      </a:r>
                      <a:r>
                        <a:rPr lang="ru-RU" sz="2400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всьому</a:t>
                      </a:r>
                      <a:r>
                        <a:rPr lang="ru-RU" sz="240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його</a:t>
                      </a:r>
                      <a:r>
                        <a:rPr lang="ru-RU" sz="240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об’єму</a:t>
                      </a:r>
                      <a:r>
                        <a:rPr lang="ru-RU" sz="240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. </a:t>
                      </a:r>
                      <a:endParaRPr lang="ru-RU" sz="2400" dirty="0" smtClean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  <a:p>
                      <a:r>
                        <a:rPr lang="ru-RU" sz="2400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Модель </a:t>
                      </a:r>
                      <a:r>
                        <a:rPr lang="ru-RU" sz="240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Томсона </a:t>
                      </a:r>
                      <a:r>
                        <a:rPr lang="ru-RU" sz="2400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отримала</a:t>
                      </a:r>
                      <a:r>
                        <a:rPr lang="ru-RU" sz="240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назву</a:t>
                      </a:r>
                      <a:r>
                        <a:rPr lang="ru-RU" sz="240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«кексу з </a:t>
                      </a:r>
                      <a:r>
                        <a:rPr lang="ru-RU" sz="2400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родзинками</a:t>
                      </a:r>
                      <a:r>
                        <a:rPr lang="ru-RU" sz="240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», де роль </a:t>
                      </a:r>
                      <a:r>
                        <a:rPr lang="ru-RU" sz="2400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родзинок</a:t>
                      </a:r>
                      <a:r>
                        <a:rPr lang="ru-RU" sz="240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виконували</a:t>
                      </a:r>
                      <a:r>
                        <a:rPr lang="ru-RU" sz="240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електрони</a:t>
                      </a:r>
                      <a:r>
                        <a:rPr lang="ru-RU" sz="240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7200" y="2994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3" descr="Картинки по запросу будова атома томсон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5" descr="Картинки по запросу будова атома томсон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1" name="Picture 7" descr="https://upload.wikimedia.org/wikipedia/commons/thumb/f/ff/Plum_pudding_atom.svg/220px-Plum_pudding_atom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925787"/>
            <a:ext cx="2959596" cy="2959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62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260648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/>
              <a:t>Модель атома за Резерфордом</a:t>
            </a:r>
            <a:endParaRPr lang="ru-RU" sz="2800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7200" y="2994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3" descr="Картинки по запросу будова атома томсон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5" descr="Картинки по запросу будова атома томсон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2" descr="data:image/jpeg;base64,/9j/4AAQSkZJRgABAQAAAQABAAD/2wCEAAkGBxQQEhUSEhAUFRQXFxYaFxYVFhgdHBwaGhUXHB0XGhYdHiojGRolHhQXITEhJiwrLi4uFx8zODQsNygtLisBCgoKDg0OGhAQGy8kICQsLCwtLy0sLCwsLCwsLCwsLCwsLCwsLCwsLCwsLCwsLCwtLCwsLCwsLCwsLCwsLCwsLP/AABEIAKkBKgMBEQACEQEDEQH/xAAbAAEAAgMBAQAAAAAAAAAAAAAABAUDBgcCAf/EAEoQAAIBAgQCBwMHCAgFBQEAAAECAwARBBIhMQVRBhMiMkFhcVKBkRQzQmJykqEHIzRTc4KxshVDRGOTs8HRJIOiw9OjwtLw8Rb/xAAZAQEAAwEBAAAAAAAAAAAAAAAAAQIDBAX/xAA2EQACAQIEAggFAwQDAQAAAAAAAQIDERIhMUEEURMiMmFxgaGxcpHB0fAUM1JCYoLhI9LxBf/aAAwDAQACEQMRAD8A7ZXnFhQCgFAKAUAoBQCgFAKAj47HxQKXmmjiUbtI6qPiTUpNg12f8oWBGkcr4g8sNFJL7rqpH41bo2DAem8r/M8KxRHOVoYh8C5b8KnAuZNmeH6S8QPd4fh1+3iif5YqnBHmLM+Dj/EvHDYEf8+b/wAVRaJOFmN+kfEh/ZcEfTESj+MVLQGFn1el+NXv8Njb9nih/BoxUWjzGFntPyhBfnuHY2PmVRJVH+G5b8KYVsxhfIsMH0+4fIQvytI2Oyz3iPwkApgZU2OKVXF1YMD4ggj4iqg9VAFAKAUAoBQCgFAKAUAoBQCgFAKAUAoBQCgFAKAUAoBQCgFAajxb8oGHjdocMr4udd0htlU/XmPYX0uT5VfDbN5EpN6FDiMdxHF/O4lcIh/q8KLvbkZ3H8qimOK0RdQ5mPDdGsMCHePrn/WYhjK3xcm3upjkycKRexKALAADkNKIkzLUlT3UgwLKrXykGxKm3gRuPUVBJ5eqskwPVWSYHqjLEPFQLILOisOTAEfA1W7WhJUjgiRHNhpJcK3PDyMg98fdPvFWVaS1z8SrpxZaYLpZxDC2Eqx42MbkWim9fYc/dq6qQeuRR0nsbf0d6ZYXHHq45Ckw70EoKSD0U94ea3FWcXqZmwVUgUAoBQCgFAKAUAoBQCgFAKAUAoBQCgFAKAUAoBQFX0i6QQYCLrZ3tc2RFF3dvZRBqxqyjcHOuJ4zE8Tv8pJgwx2wsbasP7+Qat9gWHrVXUUco/M1jT5kzB4dIlCRoqKNlUWHwrO7ebNSalWRUzpVkQZ0qyIMq1Yqe6kETDfT+2f4CqnRX0h8K92enqGYmB6qySHJN2woW+l2N9uWniTr8KoaYGoY9r2PD1VkEWeTL5k7DnVDalTc3yS1fL82W5gjUgdprm5O23kPTnUMrLDd4dO8icR4fHOAJEvY3VtmU+BVhqpHMUjOUHdFXFPUsuC9MMRgLJii2Jwu3WgXmiH1wPnU8xqPOumM4zy0foYTptaHTcFi0nRZYnV42AKspuCD4g1LVjIzVAFAKAUAoBQCgFAKAUAoBQCgFAKAUAoBQCgKzpJxyPAYd55bkCwVR3nc6LGv1idKtFXYOYxLJiJTi8WQ07d1d1hU/wBXH5823JrGpUvlHT3OiELalklZouZ0q6IJCVdFWZ0qyIM61ZEGVasVPdSCJh95Ptn+VaqdFbSHw/Vnp6hmJFxUuRSd+Q5k6Ae81VmtKm6klFf+Ld+SI0UWUa6sTdj5/wCw291UZerUU5ZaLJeH+9X3mDEy5dALsdhz/wBh51UmlSx3byS1f5q+SIzAIC7sL+LHYeQ5Cq6mjcqrVOmstlu+982YjOuUNrZhcaG5v9Xe9VsUp0pTdltr3ePI8oxIBK5TyNjb3jSqsqfGNhcmw8b1APHCOLNwmQyrc4NzeeIf1d954x4fWUbjXeuulUx9WWu32OepTtmjr0EququpDKwBUjYgi4Iqxie6gCgFAKAUAoBQCgFAKAUAoBQCgFAKAUAoDlXSrHHGcRZb3hwfZUeBnZQXf91SFHmWqKssMbLf2NaUbu4WuZG5mSrEGdKuiCQlXRVmdKsiBJjY00aVFPIsAfhV0irZ7jxmbuRTv5rBLb7xUL+NWsVuiRlm8MHMffEP4yUy5jEY8LhZyXthn7+t3i07K6d+q5G9aWUPh+rPUuExA/sjn0eL/wCdMuZjiRWGGZ2znCzZUJAtkbt6gmysb21GnM8qrhOpyVKnh3lr3LZeevhYjYrHBNGSRG8BJHInvLMoGXzqrgytKCn1pO0Vq/oub7vPQhti0UXDCV22yEEm3gOSiqNM7KdKXEdnq047vRfeT7s9lkRViaQ5msxG3sL6e23ntVW7HVOrToQcKd0nr/OXj/CPdqSMgXUnXxY//dBVHmcDnOpaEVlsl+ZvveZhMhPdHvOg93iai3Mt0UYfuPyWb89l79xjkVfpnN5f7L4/jRX2NI45K1KNlu/vJ/6XcZEbMNVI3Fjbbbw8D/rUaHK1Z2L/APJZjzGZuHsezFaTD3/VOTdP3HuPRlrtxY4qXzOOccLsdBqpQUAoBQCgFAKAUAoBQCgFAKAUAoBQCgPtSDiPRmQyQCVu9M0kresjs38CB7qxrv8A5GdVNdVFp1wBsQ229rj0uPGs0jWEHN2Xul7kiGQNqpB9KsROnKDtJW8TL14DBNWc7IoLMfMKNbee1XjFsybS1LjB8CxMupCQL9ftv9xTlH3j6VoopamTnyLaDopCPnXlmP13sv3EyqR6g1a/Io22Z8dLh+HxF1gVQAWyQogayi7MBpoBv7vEiivIgzz8Zjjg+UPnCXQEBC7hndVClEzEnM4Gl+e1RYEjA46Odc8MiSLci6EEXG4Ntj5UaaB5wR7Uv7T/ALcdQb1uzD4fqxxCYgBEPbc2U8h9J/cPxKjxqRQgm3OWkc338l5+13seJJRCFiiXM9uyt9gPpufAee5PnQtGLqt1Kjst39F3+xRTcWsxiwv52ZiRJMRdQRuqrftEX7twq37R3uPTjwicVU4jqwWkd/Fva/PtPZckfRfDqvWYtUZibkvYsWIt2pLAk+AVbAbWO9DGrxk6rUKCyWlsrfCtu+T6z5oh4zo0nfikkw8Y3aZrqfRH7fxZfQ1Dinsc8IWlZtylyjn839r+JRYjguIS7dSZ1H9Ygb4iNhm+6G9ao6fJnQ6uFWm1Bco5t+Nvq/IgI2cE5762IXSxHgfEH4Vi1hysVVWnH9uPm8/TT0Z7RANhaq3KTqTm7ydz1UFDJwFynFMEw+mMRE3oYTIPgYfxrpoPKS8DCstGdZq5gKAUAoBQCgFAKAUAoBQCgFAKAUAoBQH2pQOIdGEyQCI96F5Im9Y5GX/QH31jXX/Izqpvqoty4UEkgAbk1mizLjhXRiTE2eUGGPw0/OsPK/zY9e15Ct4wtqVXFTgrQeXp8tDacBwNcMCMM2QE3IcZ7nmWNnJ9WNXuQ68J/uQXiur6aehK+USr34cw5xsD7yrWt7iaEdHSl2ZW8V9Vf6HqLiMbG2bK3suCre4Na/uoRLh6iV7XXNZr5ohdIuGyTRSCBlEjxtGc5OUqwO9gSCMxItzIPgRaLtqYGHiWHZIAzkGR58IXy7XGIhFl0GgA38ayrPqS8CVqZcdwSKVussY5f1sTFH8gWHfGvda420ryqfETp6Mu1cjwnFYYsSBi0Y3JGWOYHKB3dI37vNN9jXbT4yEu1l7ff3LVHiUVyVvVv6mAdI4R1krOFl2ySgoYowdGdWsdSb6d4kAXtcdSaaujtpcPKtalBXS1trKXJeCyvotdytLS4oG7Nh8O5uzMPz+I0+ig1VOQHh76k9O1LhtEp1Fol2Kfi9G+b5kBeGYmCdDw2aQYe4EsByO1hfuyMrLHt3Cw30Ar0KVfh5U3CrBYtpLL5pWPK4mnVlJVKs772d0ueX9Tvzt/kbZw3DtL+cDBDqCT25QfFSWGWM81CkVwzi4uzKT4mnbCldcuzH5LN+LdyyiwEaHPa7D6bksfcTt6CwqphKvUmsOi5LJemvmJOJRKbGVL8gwJ+6NagR4atJXUXbwy+ZT8Y4dBi7t1E3WAaSohRvLV7Bx5G4qXmrMuqDjrKK87+1zTOK8LxGF1ljHVk2Et9BtbrFF8hN+dvMXtWMqW6N4ujpKTb7l9W17ESMNrmIOulhaw0031O+tY5FZWvloZuAqX4pglH0BiJW9BCYx+M34V0UFlJ+Bz1nojrVXMBQCgFAKAUAoBQCgFAKAUAoBQCgFAKA+0Bwnrfk2NnDaRTyTOp5SrI+Zf3lAPuNVqLpFlqvY3h1fM6T0W6N2tiMQvb3jjOyDwZh4yfy+GtzUxiorvKTnc2ypMxQCgPMkYYWYAjkRcfChaMnF3TsRf6NVfm2ePyRuz9w3UfChv+pk+2lLxWfz19Su48sqxC7I69dhvAq36TFa+4OtvAVSr2JeAvRlzj6r6NepK/pAD5xHj9RcfeW4HvtXkYOWZp+nb7DT9/k7MlRShwGVgwOxBuD76o01qYyi4u0lZkfiPDYsQuWaJXG4zDUHmrbqddxY1aE5Qd4sRnKPZdvAqOGcNs0y9W0wWTKGnmJBGRGs17l7FzYsDbS1exSk5U1J7/c6/1TwpOdvhjmvZLy13zLsRzkWDRRjkqs3wN1H4VoczlQWbUpeaX0fuV+JwRimVzPJlmISSxVRny9hhlAIvYqed05VtHrwa3Wa8N19fmV6ZRd4wXq/d/Qjcanjw7hfkwm7pJldmJHVzvZMwa73w4UDTWQe/OMbkvi6uzt4dX2sbIkYXRVA9BaqmMpOWrPVQVPkiBgVYAgixBFwRyIoDnnSfgHyQ9bH+jk6j9UTt/wAs/wDSfLbOpTvmjenU2ZSfkyJm4gcUe66OkP7NLXb95iT6AVquqsHm/ErPPrHX6gyFAKAUAoBQCgFAKAUAoBQCgFAKAUAoD7QHGeKYMTdahJB66VlYbqyzOVceYOtYubhUbR1KKlBJm6dCOl/yj/hcUQmLQeizKP6yPz9pfD0royksUdDnlFxdmbjVSooBQCgFAV/H4XeG0ahmEkL5S2UERzxuwzWNjlQ287bb1Eo4ouPMlGvf/wBR8pZYYD1DPvJNk03usQBKzSCx2JUb67V5z4Z005Sz8PzJHqx4enw6U+J12hv/AJfxXq+7U9YTo8F62TDzPHPnI61iWz2C3EqHRxmzcitzlIqrq6KSy/NBxXEdI4dIsrLJZWzdreVvHcmYXjrIcmLj6phu66x29ondF8z2R4tfSqSpJ5wd/c46lJxWJO8ef0fJ93yuSeHQs7Tsk7KDKLBRGV+Zi11Un8a9Lh8qUfP3ZWNWCylBP539Hb0J/VTDaWMjzjN/iH/0rUYqL1i/n/or+OmbqWukZylGusjA3SRWGhTmo8a3oO1RefqiJRoNZSa8l73+hnxSCR4nkwrlomLow6s2JRkP0r7OduQrJOxPQwek16/Yz/0mn0lkX7UUlvvZbfjUE/pZ7NPwkva9zInEoWNhNGTyzrf4XqCr4ass3B/JkhWB1BBoYtNanMumvST5eWwWGb/hwbYmddntvBGfH6zD0HjUyl0avvsWhDE+4z9C0C4uNQLARyAAeAAXSsKTu2a1tEdHrY5xQCgFAKAUAoBQCgFAKAUAoBQCgFAKA+0ByKTvyftZv8165qnaZ2Q7KKjpRGPk0kmoeNWeN1JDIyi4ZWGoPpV6Empq25FRJxZ3OtjkFAKAUBG4hj48OhklbKu3mSdlUDVmPIUNqFCpXngpq7/M3yXeVXySXG6zhosP4QXs7jnMw2X6g958KHd01Lg8qPWn/LZfCuf9z8luW02AiePqnijaO1urZFK2HhlItapTPNlJyblJ3bKHhnB5I4w+GnKgsx6mW7x2LtbKe+hsR4kad01lUoU6mqz7jo4l2qW5KK+SSGM4kAAMbE2GI7swOaMG26zAdgbj84FvtY3tXHLhakM45r82+xWlXcHlvqno/wA9NiNwiAxvL1UojLS9kgXw8l4ozbqwewxve6lcxJPa2ruou9ON/wAzZM6UZpzpea3X3XftuXsfFshCYhOpYmwJN42J2Cy2AufZbKeQNaYeRzFP054nLG2Fw0EQlfETDMpNvzcZV3bN9EDsgkg6Hnau7gaMJKdSbsor1eSKyextVeeWFAVXSHjmGwSZ8VIig6KpF2Y+yiDVj6VZRbLKTWjObcYxsvEDYQDB4a+ygLPKPrsvzSH2QbnxI2qsqijpmzpVStJWlJ25XZ9jgWNQiKFUCwAFgB6VyybbuyyRbdC1ti4xcm0cmptc6LqbVpS1ZlW0R0etjnFAKAUAoBQCgFAKAUAoBQCgFAKAUAoD7QHJMTGVlmU7iab8ZGI/BgffXPVVpHXTd4oqek/6JiP2T/ymlH9yPiTPss7hXQcYoBQFXxPjAjbqYkM052jU6KPakfZF9dT4A0O7h+Dc49LUeGHN790Vu/bc88P4OQ4nxDiWe2jWskYP0Y0+iPrHU86kmvxicOiorDD1l3ye/hoi2qDgPMz5VJ5An4ChaCvJIwcMTLDGDuET+UUNOIeKrJ979yTQxI0HDokRo0hRUYsWRVAUltyVGmtS23qWjJxalF2ZGkUwgq4MsBFjcZmUcmB76W8dx433A6bRr6ZS+Sfhyfdo9raOvxGCjwxGJhmiRQhASeT82EJBIjcm8IJC3tdeyNNK0U5OOHbU5XFxdnqVjflNwhFo1lmluVEcCZwSOUoPVkeeao6NkFfjOP8AEcToix4GM+NxLNb4ZEP3qhuMe8uoNlXheDRxOZTmkmPemlYu5/ePdHkLCspzbyNYxSM8lYs0RHeqMktuhiE41bbLFIT7ygHxufga2orVmVZ6I6JWpzigFAKAUAoBQCgFAKAUAoBQCgFAKAUAoDn/AE34f1WIEwHYmsD5Sqv/ALkA/wAPzrOrG6ub0pbGn9J/0TEfsn/lNZ0f3I+JrPss7hXQcYZgBcmwG5NCUm3ZFC+PkxnZwpyQ7NiSN+YhU94/XOg8L0PTXD0uE63EK89ocvje3w687Fpw3h0eHXLGu+rMTdmPtOx1Y+ZocfEcTUryxTfgtkuSWyOe9PsLnx5ImnjIw8NjDNJHvJP7JF9qrOrKFrFacFJZldhsXjY+5xPEEcpVik/EqG/Go/UX1SLOiuZKl41xJlZPlWHYMpU5sOQbEW3WTfWrKrHkTCLhNSWzT+RNi6RcSAtmwP8Agzf+WrY4cmZum3ncynjnFG2lwK+kEx/jNUqUOTK9Gz6uK4k/ex8Kfs8Nr8Wc1a8eQwGN+ETy/PcUxr+UbpCP/SUN+NWTXIYTxF0Swi2LQCVhs05aU/GQmjkybcydPhUZchjUp7OUW+HhVGyxWyQSRfNsZE9iRu0PsyHf0a/qKq2nqSjFHjFkJUXDAXKMLMPO3iPMXHnWUkWTPMlZsuiO9UZJuHQDh+WN8Qw1my5b/q1vl+8WZvRhXVGOGNjlqSuzaqkoKAUAoBQCgFAKAUAoBQCgFAKAxnEoLjOtxv2hp68t6mwMgqAKAUBG4lgExETRSC6sPDQg7hgfAggEHyqSTj3TfBSYaDERS79VIUbwkW3eHntdfA+RBOcaeGpFrS5vjxRZ1/iXEo8OuaRrXNlUC7MfZVRqx8hVxw/DVK8sMF4vZLm3sisHD5MZ2sUMkOhXDA78jMw7x+oNOd6HY+Ip8J1eHznvP/otviefKxfKoAsBYDYCh5jbbuxQg5301/Tm/YQ/5mIrGtsdFHQqErI1JEdWRDJMdXRUlxVoirJcdXRUzpV0QfWoyDBJVWWIspqjLIr8dhUkADre2oOoIPNWGoPpVLtE2K6TrY+cq+4OP4B/wPrVcn3E5osujHDRxByf7Oh/OXuCzb9Vl3A9o+7xNrwp2zZSdTZHTALVcwFAKAUAoBQCgFAKAUAoBQCgFAKA1jF5flcjMt4gsWcCFiS13W5bZ4xnF1AuNDewIrRaA2ZAABYWFtB5elZg+0AoBQGtdK+qxavguoXEyMNVJssdwRneQdw2vYDtGrJ2Z30ODTh0tZ4Yc95d0Vv46IseG8HEbddK5mnO8jDRR7Ma7IvpqfEmoK8RxjnHoqaww5Lfvk936LYtKg4hQCgOd9Nf05v2EP8AmYisa2x0UdCoSsjUzLe4ta2t+flarIhkuOroqS4q0RVkuOroqSEq6IPrUZBHkqrLESZASGsLi4BtqL2uAfC9h8KoyxCxUwTc7mwG5J5Ko1Y+Qqlm9Cb2LThPRd5yHxAMce4jv22+2R3F8hrzttVlBLUzlU2RtE/BomC5U6tkACPF2GUDZQRuv1TdfKtFJmRzzpt0ixKynCLPZYwM0sRaN2YgEKcp0yjcqbEtsLWrppQVr2IZh6OrjCgl+XYhVbVAZC5I9o9ZmsD4CtMEeRBtGC6Tyw6YhOsT9ZGO2B9aP6Xquv1aynRX9JNzZ+H8QjxC54pFdb2NjseRG6nyOtc7i1qSSaqCtj4mflT4d0AAjR0cNfNmaQFCLaMBFm8bgn2TVrZXB94BxJsVF1pjCAvIEGa5KpIyBjpoWy5reF6SVgWNVAoBQCgFAKAUB8kcKCWIAGpJNgBzJoDXsX0mbPGIIOsjZiC7NkzWRm/Ngg5u7ucqnSx1uOuHCTkrvIylWjF2LTh/Fo5jlBKyDeNxlcedvpD6y3HnWE6UoO0kaRkpK6J1ZknmWQKCzMFUC5JNgBzJO1C0YuTtFXZRnFy43SAtFh/Ge3bccolOyn2z7h41J6XRUuDzrdaf8do/E+f9q8+Ra8PwEeHQRxLlXfmSTuzE6sx5moOGvXqV546ju/zJcl3EmhiKAUAoDnfTX9Ob9hD/AJmIrGtsdFHQqErI1JEdWRDJMdXRUlxVoipLjq6KkhKuiA5sLnQczQggfLFc5Yg0zcolL29WHZX3kVDRN0S8PwHES6uVgT3PJ8O4vxaq2RGPkX3CuBQ4Y5kUmQixkc5nPlmPdHkth5UuUbuWVQQKA5n+UHoxklGJQXildRNfZCxALfZb8D5HTqpTvkyGXcUoIA8K3IEmHBoCtlwBV+sjZo5ALB0NmtyPgw12YEeVQ0nqC0wHSqSKy4mPOv62Ia/vRf6rf7IrCVD+JNyw+QRY0tMJ1ljcIoCgaZC+hN9ys0qMp8GtprfJ3jkSWfC8GYVKmTPd5Hvltq7s5G+12NvK1VbuCZVQKAUAoBQCgK7jHGY8NkDaySEiNBYFiLX1OigXGp5jckA6U6cpuyIlJRV2VEsTzkNiCGsbrEt+rXkSD84w9ptNLgCvWo8LGnm82cNSu5ZLJHzFy5XhBCnM5FzuPzTm6nwOlvQmuh7GKV7nycRS9lipI1GtipvYFWGqtfxBvUSUZZMuo1I9ZJnyTjMmDyhn69WNlRvnr8lIFpP3gOZavO4jhYxzi9dvsejwMKnEyaSyWbk8lFc2/wAb2R74co4gxbEsLKbjB62XXRplOsh00+jyvvXFKEoO0lY9P9ZToRw8I8957/4/xXq+7Q2gCqHnChAoBQCgFAVPFujkGKfrJA4fKFzI7LoCSAQDY2LHceNLJ6ospNaGv8S6IxwL1nyyZVzIvaRZNXdUUAKgY3ZgN/GoVOL2LdLIxYfoxK98mJjNtw8EiMPVS9xfnanRRRPSskp0WxA/rIT98UwLmOk7jKOjmI8JIB7nP+1WSRGMzR9HMR44mIfZhYn4mT/SpuiMTJMfRn28VM3ML1aj8EzD41OIrdkiLo3hhYtCJCNjMWkI9M5NvdUYmC1RAosAAOQqpB9oBQCgFAeZYldSrKGUixVgCCD4EHcVKdga5jeigXtYV+q/umuY/RRvH+72R7NbRrvcixTviXgYJiEMTE2BJujH6kg0PobHyrojJS0IJqyBqsDxLhgaArXwTI/WRO0cntIbE+TDZx5MCKhpPUFtgOlrx9nFR3H62JSfe8WpHqub0ArCdH+JNzacHi0mQPE6uh2ZSCP/AN8q52mtSTNUAUAoBQCgNf6QRh54VZQymHEAgi4Iz4bQjxrv4FXkzn4l2ivEgfI3i+Yfs/qpCSv7r6sn/UOQFelZrQ48SepU8S4oXmhgKZCWuQ41Flc3RwcrahdtddbXrCvWUFd7HZQgowc9z3i+HWVnU3cXK32vY6b+debR4/pJ4bWvodVDiIucY1F1d7ambozEpUysc0p0Lta9vAADRF3sBXqUIrtPN8/zQj/6vETbVKKw01morS/NvWT5t+RO4o0XZ6wEvc9WEv1l/HIV7Q8yCABubVpNRatI8qDkneJY9F8VO3WJOwOXIUvbMFYHsuy2VmBU6gDcDW1z5HE0lTlZHoUp443L2uY0FAKAUAoBQGLEglTlVWIIIDbGxB9x00PgbVKBC4dgiJHmIdS4AyPIzkWZjfViFuW7q6WA9BLewLKqgUAoBQCgFAKAUAoBQCgFAeJoVdSrqGUixVgCCORB3qU2tAa5jOiuTtYWTJ/dSElPRW1aP3XUeC1vGvzIsVRxbRMEnRomO2but9hx2W9N+YFdEZJ6EEwMGqQYZsKDQFZJh2hYyxSNE/i6ka29pT2X94PlUNJ6gteiXTgYqX5NKuWTLdHAIWSx1ABvlaxBtc3udrVzVKVs0WTNzrACgI0GJLSSJlsEyWN9ywJOngBp+NWcbJMEmqgouN/pMH7HEf5mGrv4DtM5uK7K8SGcQWcoiNoDeQjsg20AB1c6jbTzvpXp3zsjjtldlJj+Esj9YbzqR2hJqSbctgOVhYVhVpXvfNM9Hh6tOVPo3k+ZDXFSAWhuwsLxzEm1wNFk1YaXNmDctK4aPBxhPGs2jV8Oo5yfyJHB8US7QooilHe60Ds3AYiNQbSGzKbjsjML8q74clkc3E1Mfei/wmCWO5F2c96RtWbyJ8ByUWA8BWyjY4nJsn8D+em+zF/3K8vj+2vD7nbw3Y8y6rhOgUAoBQCgFAKAUAoBQCgFAKAUAoBQCgFAKAUAoBQGPE4dJFKSIrqdCrAEH1B0NSm1oDXMZ0XZO1hZLD9TKSV/dfVk9DmGmgFbxr8yLFYMaY2EcyNFIdle3a+ww7L+4352roTTzRBr/TbH3KQqbCwd7eOpCj0uGPuFSDW8OqkkvfItibb3Jsqj6xIPoFY+FAdL6BzB2zRhlQwgsrOza9YwVrk6khW15W5VhXthJRYdPONNhMK5icCc/Ng2v2SCzZT3gFBvasqcLskncEwmQBw5frI1LsTu+pzW8L5jp4WFTUlfLkEWtYgqOP8ABPlWRg5Vo8wANyjBspKuoIJF0Xx8PGtqNV03crOGJWK2TEtEcuITqjsHveMnyk8CfAMFJ8Aa9WlxMKnczhnQlHvJNdBgfAo3tQm7IOBUGTEXANp1Iv4H5NBqPPU1Vasl6IywwPGTaQuliQrAFgfAB7i4371z51KTQbTJPRbFCWSdlDC3VqwYWIYZyV5G2Yagka15XGu814Hdw8bRNhriNxQCgFAKAUAoBQCgFAKAUAoBQCgFAKAUAoBQCgFAKAUBixWGSVSkiK6ndWAIPuNSm1oDSuL/AJN0lmEsWKljXLlMbDrBpcghmOYWvtc+7at1Xe5FimHRjIGw0yu8glzKIgwEi9WLG9uyurA3OhB1rdTTVyDf+jvChhYsumdjd7bCyhVReSqqqo9L7k1yVJ4mWRz7ophv6W4pisXKC0UWaKMHYKVKZQPMZm/eraTwRyINz6IO0SvgZfnMObIfbgN+rcc7AFD5oazqK/WRJsVYgUB8dQQQQCDuDt8KApZuAZNcM/V/3TXMXoo3j/d0Hsmuqlxc4a5oynRjIgnFFGCTIYmJsLm6MfqSbG/I2byr0qXEQqaanHOjKBFgxKxviC5tedQBYkk/JoLKqjVm8hWmJRu2VwuVkiyw/C5J9ZS0Uf6tTaRh9dx3B9VTf6w1FefW41vKB10+HUc5F7h4FjUIiKijQKoAA9AK4G7nQZKgCgFAKAUAoBQCgFAKAUAoBQCgFAKAUAoBQCgFAKAUAoBQCgFAVPSriMuGwzywQiWQWspNgATqx5gb2q9OKbzBrfRroA0Sf8Ri5jmLO0MLmOPMx1Jy2LfHTatZ1c8hY2bC9HcNG6yJCBIugcliwHLMTe3lWTqSYLSqAUAoBQHmaJXUqyhlIsQwBBHIg70BX8N4DBh3eSKOzObklma3ZVbLmJyLZF0FhoKvKpKWrCSWhZVQCgFAKAUAoBQCgFAKAUAoBQCgFAKAUAoBQCgFAKAUAoBQCgFAKAUBC4thnmTq1YIGuHbcgfVG2bzOg5HarwaTuDNg8IsQsCxJ3ZiSxPmT67bColJsGeqgUAoBQCgFAKAUAoBQCgFAKAUAoBQCgFAKAUAoBQCgFAKAUAoBQCgFAKAUAoBQCgFAKkCoAoBQH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4" descr="data:image/jpeg;base64,/9j/4AAQSkZJRgABAQAAAQABAAD/2wCEAAkGBxQQEhUSEhAUFRQXFxYaFxYVFhgdHBwaGhUXHB0XGhYdHiojGRolHhQXITEhJiwrLi4uFx8zODQsNygtLisBCgoKDg0OGhAQGy8kICQsLCwtLy0sLCwsLCwsLCwsLCwsLCwsLCwsLCwsLCwsLCwtLCwsLCwsLCwsLCwsLCwsLP/AABEIAKkBKgMBEQACEQEDEQH/xAAbAAEAAgMBAQAAAAAAAAAAAAAABAUDBgcCAf/EAEoQAAIBAgQCBwMHCAgFBQEAAAECAwARBBIhMQVRBhMiMkFhcVKBkRQzQmJykqEHIzRTc4KxshVDRGOTs8HRJIOiw9OjwtLw8Rb/xAAZAQEAAwEBAAAAAAAAAAAAAAAAAQIDBAX/xAA2EQACAQIEAggFAwQDAQAAAAAAAQIDERIhMUEEURMiMmFxgaGxcpHB0fAUM1JCYoLhI9LxBf/aAAwDAQACEQMRAD8A7ZXnFhQCgFAKAUAoBQCgFAKAj47HxQKXmmjiUbtI6qPiTUpNg12f8oWBGkcr4g8sNFJL7rqpH41bo2DAem8r/M8KxRHOVoYh8C5b8KnAuZNmeH6S8QPd4fh1+3iif5YqnBHmLM+Dj/EvHDYEf8+b/wAVRaJOFmN+kfEh/ZcEfTESj+MVLQGFn1el+NXv8Njb9nih/BoxUWjzGFntPyhBfnuHY2PmVRJVH+G5b8KYVsxhfIsMH0+4fIQvytI2Oyz3iPwkApgZU2OKVXF1YMD4ggj4iqg9VAFAKAUAoBQCgFAKAUAoBQCgFAKAUAoBQCgFAKAUAoBQCgFAajxb8oGHjdocMr4udd0htlU/XmPYX0uT5VfDbN5EpN6FDiMdxHF/O4lcIh/q8KLvbkZ3H8qimOK0RdQ5mPDdGsMCHePrn/WYhjK3xcm3upjkycKRexKALAADkNKIkzLUlT3UgwLKrXykGxKm3gRuPUVBJ5eqskwPVWSYHqjLEPFQLILOisOTAEfA1W7WhJUjgiRHNhpJcK3PDyMg98fdPvFWVaS1z8SrpxZaYLpZxDC2Eqx42MbkWim9fYc/dq6qQeuRR0nsbf0d6ZYXHHq45Ckw70EoKSD0U94ea3FWcXqZmwVUgUAoBQCgFAKAUAoBQCgFAKAUAoBQCgFAKAUAoBQFX0i6QQYCLrZ3tc2RFF3dvZRBqxqyjcHOuJ4zE8Tv8pJgwx2wsbasP7+Qat9gWHrVXUUco/M1jT5kzB4dIlCRoqKNlUWHwrO7ebNSalWRUzpVkQZ0qyIMq1Yqe6kETDfT+2f4CqnRX0h8K92enqGYmB6qySHJN2woW+l2N9uWniTr8KoaYGoY9r2PD1VkEWeTL5k7DnVDalTc3yS1fL82W5gjUgdprm5O23kPTnUMrLDd4dO8icR4fHOAJEvY3VtmU+BVhqpHMUjOUHdFXFPUsuC9MMRgLJii2Jwu3WgXmiH1wPnU8xqPOumM4zy0foYTptaHTcFi0nRZYnV42AKspuCD4g1LVjIzVAFAKAUAoBQCgFAKAUAoBQCgFAKAUAoBQCgKzpJxyPAYd55bkCwVR3nc6LGv1idKtFXYOYxLJiJTi8WQ07d1d1hU/wBXH5823JrGpUvlHT3OiELalklZouZ0q6IJCVdFWZ0qyIM61ZEGVasVPdSCJh95Ptn+VaqdFbSHw/Vnp6hmJFxUuRSd+Q5k6Ae81VmtKm6klFf+Ld+SI0UWUa6sTdj5/wCw291UZerUU5ZaLJeH+9X3mDEy5dALsdhz/wBh51UmlSx3byS1f5q+SIzAIC7sL+LHYeQ5Cq6mjcqrVOmstlu+982YjOuUNrZhcaG5v9Xe9VsUp0pTdltr3ePI8oxIBK5TyNjb3jSqsqfGNhcmw8b1APHCOLNwmQyrc4NzeeIf1d954x4fWUbjXeuulUx9WWu32OepTtmjr0EququpDKwBUjYgi4Iqxie6gCgFAKAUAoBQCgFAKAUAoBQCgFAKAUAoDlXSrHHGcRZb3hwfZUeBnZQXf91SFHmWqKssMbLf2NaUbu4WuZG5mSrEGdKuiCQlXRVmdKsiBJjY00aVFPIsAfhV0irZ7jxmbuRTv5rBLb7xUL+NWsVuiRlm8MHMffEP4yUy5jEY8LhZyXthn7+t3i07K6d+q5G9aWUPh+rPUuExA/sjn0eL/wCdMuZjiRWGGZ2znCzZUJAtkbt6gmysb21GnM8qrhOpyVKnh3lr3LZeevhYjYrHBNGSRG8BJHInvLMoGXzqrgytKCn1pO0Vq/oub7vPQhti0UXDCV22yEEm3gOSiqNM7KdKXEdnq047vRfeT7s9lkRViaQ5msxG3sL6e23ntVW7HVOrToQcKd0nr/OXj/CPdqSMgXUnXxY//dBVHmcDnOpaEVlsl+ZvveZhMhPdHvOg93iai3Mt0UYfuPyWb89l79xjkVfpnN5f7L4/jRX2NI45K1KNlu/vJ/6XcZEbMNVI3Fjbbbw8D/rUaHK1Z2L/APJZjzGZuHsezFaTD3/VOTdP3HuPRlrtxY4qXzOOccLsdBqpQUAoBQCgFAKAUAoBQCgFAKAUAoBQCgPtSDiPRmQyQCVu9M0kresjs38CB7qxrv8A5GdVNdVFp1wBsQ229rj0uPGs0jWEHN2Xul7kiGQNqpB9KsROnKDtJW8TL14DBNWc7IoLMfMKNbee1XjFsybS1LjB8CxMupCQL9ftv9xTlH3j6VoopamTnyLaDopCPnXlmP13sv3EyqR6g1a/Io22Z8dLh+HxF1gVQAWyQogayi7MBpoBv7vEiivIgzz8Zjjg+UPnCXQEBC7hndVClEzEnM4Gl+e1RYEjA46Odc8MiSLci6EEXG4Ntj5UaaB5wR7Uv7T/ALcdQb1uzD4fqxxCYgBEPbc2U8h9J/cPxKjxqRQgm3OWkc338l5+13seJJRCFiiXM9uyt9gPpufAee5PnQtGLqt1Kjst39F3+xRTcWsxiwv52ZiRJMRdQRuqrftEX7twq37R3uPTjwicVU4jqwWkd/Fva/PtPZckfRfDqvWYtUZibkvYsWIt2pLAk+AVbAbWO9DGrxk6rUKCyWlsrfCtu+T6z5oh4zo0nfikkw8Y3aZrqfRH7fxZfQ1Dinsc8IWlZtylyjn839r+JRYjguIS7dSZ1H9Ygb4iNhm+6G9ao6fJnQ6uFWm1Bco5t+Nvq/IgI2cE5762IXSxHgfEH4Vi1hysVVWnH9uPm8/TT0Z7RANhaq3KTqTm7ydz1UFDJwFynFMEw+mMRE3oYTIPgYfxrpoPKS8DCstGdZq5gKAUAoBQCgFAKAUAoBQCgFAKAUAoBQH2pQOIdGEyQCI96F5Im9Y5GX/QH31jXX/Izqpvqoty4UEkgAbk1mizLjhXRiTE2eUGGPw0/OsPK/zY9e15Ct4wtqVXFTgrQeXp8tDacBwNcMCMM2QE3IcZ7nmWNnJ9WNXuQ68J/uQXiur6aehK+USr34cw5xsD7yrWt7iaEdHSl2ZW8V9Vf6HqLiMbG2bK3suCre4Na/uoRLh6iV7XXNZr5ohdIuGyTRSCBlEjxtGc5OUqwO9gSCMxItzIPgRaLtqYGHiWHZIAzkGR58IXy7XGIhFl0GgA38ayrPqS8CVqZcdwSKVussY5f1sTFH8gWHfGvda420ryqfETp6Mu1cjwnFYYsSBi0Y3JGWOYHKB3dI37vNN9jXbT4yEu1l7ff3LVHiUVyVvVv6mAdI4R1krOFl2ySgoYowdGdWsdSb6d4kAXtcdSaaujtpcPKtalBXS1trKXJeCyvotdytLS4oG7Nh8O5uzMPz+I0+ig1VOQHh76k9O1LhtEp1Fol2Kfi9G+b5kBeGYmCdDw2aQYe4EsByO1hfuyMrLHt3Cw30Ar0KVfh5U3CrBYtpLL5pWPK4mnVlJVKs772d0ueX9Tvzt/kbZw3DtL+cDBDqCT25QfFSWGWM81CkVwzi4uzKT4mnbCldcuzH5LN+LdyyiwEaHPa7D6bksfcTt6CwqphKvUmsOi5LJemvmJOJRKbGVL8gwJ+6NagR4atJXUXbwy+ZT8Y4dBi7t1E3WAaSohRvLV7Bx5G4qXmrMuqDjrKK87+1zTOK8LxGF1ljHVk2Et9BtbrFF8hN+dvMXtWMqW6N4ujpKTb7l9W17ESMNrmIOulhaw0031O+tY5FZWvloZuAqX4pglH0BiJW9BCYx+M34V0UFlJ+Bz1nojrVXMBQCgFAKAUAoBQCgFAKAUAoBQCgFAKA+0Bwnrfk2NnDaRTyTOp5SrI+Zf3lAPuNVqLpFlqvY3h1fM6T0W6N2tiMQvb3jjOyDwZh4yfy+GtzUxiorvKTnc2ypMxQCgPMkYYWYAjkRcfChaMnF3TsRf6NVfm2ePyRuz9w3UfChv+pk+2lLxWfz19Su48sqxC7I69dhvAq36TFa+4OtvAVSr2JeAvRlzj6r6NepK/pAD5xHj9RcfeW4HvtXkYOWZp+nb7DT9/k7MlRShwGVgwOxBuD76o01qYyi4u0lZkfiPDYsQuWaJXG4zDUHmrbqddxY1aE5Qd4sRnKPZdvAqOGcNs0y9W0wWTKGnmJBGRGs17l7FzYsDbS1exSk5U1J7/c6/1TwpOdvhjmvZLy13zLsRzkWDRRjkqs3wN1H4VoczlQWbUpeaX0fuV+JwRimVzPJlmISSxVRny9hhlAIvYqed05VtHrwa3Wa8N19fmV6ZRd4wXq/d/Qjcanjw7hfkwm7pJldmJHVzvZMwa73w4UDTWQe/OMbkvi6uzt4dX2sbIkYXRVA9BaqmMpOWrPVQVPkiBgVYAgixBFwRyIoDnnSfgHyQ9bH+jk6j9UTt/wAs/wDSfLbOpTvmjenU2ZSfkyJm4gcUe66OkP7NLXb95iT6AVquqsHm/ErPPrHX6gyFAKAUAoBQCgFAKAUAoBQCgFAKAUAoD7QHGeKYMTdahJB66VlYbqyzOVceYOtYubhUbR1KKlBJm6dCOl/yj/hcUQmLQeizKP6yPz9pfD0royksUdDnlFxdmbjVSooBQCgFAV/H4XeG0ahmEkL5S2UERzxuwzWNjlQ287bb1Eo4ouPMlGvf/wBR8pZYYD1DPvJNk03usQBKzSCx2JUb67V5z4Z005Sz8PzJHqx4enw6U+J12hv/AJfxXq+7U9YTo8F62TDzPHPnI61iWz2C3EqHRxmzcitzlIqrq6KSy/NBxXEdI4dIsrLJZWzdreVvHcmYXjrIcmLj6phu66x29ondF8z2R4tfSqSpJ5wd/c46lJxWJO8ef0fJ93yuSeHQs7Tsk7KDKLBRGV+Zi11Un8a9Lh8qUfP3ZWNWCylBP539Hb0J/VTDaWMjzjN/iH/0rUYqL1i/n/or+OmbqWukZylGusjA3SRWGhTmo8a3oO1RefqiJRoNZSa8l73+hnxSCR4nkwrlomLow6s2JRkP0r7OduQrJOxPQwek16/Yz/0mn0lkX7UUlvvZbfjUE/pZ7NPwkva9zInEoWNhNGTyzrf4XqCr4ass3B/JkhWB1BBoYtNanMumvST5eWwWGb/hwbYmddntvBGfH6zD0HjUyl0avvsWhDE+4z9C0C4uNQLARyAAeAAXSsKTu2a1tEdHrY5xQCgFAKAUAoBQCgFAKAUAoBQCgFAKA+0ByKTvyftZv8165qnaZ2Q7KKjpRGPk0kmoeNWeN1JDIyi4ZWGoPpV6Empq25FRJxZ3OtjkFAKAUBG4hj48OhklbKu3mSdlUDVmPIUNqFCpXngpq7/M3yXeVXySXG6zhosP4QXs7jnMw2X6g958KHd01Lg8qPWn/LZfCuf9z8luW02AiePqnijaO1urZFK2HhlItapTPNlJyblJ3bKHhnB5I4w+GnKgsx6mW7x2LtbKe+hsR4kad01lUoU6mqz7jo4l2qW5KK+SSGM4kAAMbE2GI7swOaMG26zAdgbj84FvtY3tXHLhakM45r82+xWlXcHlvqno/wA9NiNwiAxvL1UojLS9kgXw8l4ozbqwewxve6lcxJPa2ruou9ON/wAzZM6UZpzpea3X3XftuXsfFshCYhOpYmwJN42J2Cy2AufZbKeQNaYeRzFP054nLG2Fw0EQlfETDMpNvzcZV3bN9EDsgkg6Hnau7gaMJKdSbsor1eSKyextVeeWFAVXSHjmGwSZ8VIig6KpF2Y+yiDVj6VZRbLKTWjObcYxsvEDYQDB4a+ygLPKPrsvzSH2QbnxI2qsqijpmzpVStJWlJ25XZ9jgWNQiKFUCwAFgB6VyybbuyyRbdC1ti4xcm0cmptc6LqbVpS1ZlW0R0etjnFAKAUAoBQCgFAKAUAoBQCgFAKAUAoD7QHJMTGVlmU7iab8ZGI/BgffXPVVpHXTd4oqek/6JiP2T/ymlH9yPiTPss7hXQcYoBQFXxPjAjbqYkM052jU6KPakfZF9dT4A0O7h+Dc49LUeGHN790Vu/bc88P4OQ4nxDiWe2jWskYP0Y0+iPrHU86kmvxicOiorDD1l3ye/hoi2qDgPMz5VJ5An4ChaCvJIwcMTLDGDuET+UUNOIeKrJ979yTQxI0HDokRo0hRUYsWRVAUltyVGmtS23qWjJxalF2ZGkUwgq4MsBFjcZmUcmB76W8dx433A6bRr6ZS+Sfhyfdo9raOvxGCjwxGJhmiRQhASeT82EJBIjcm8IJC3tdeyNNK0U5OOHbU5XFxdnqVjflNwhFo1lmluVEcCZwSOUoPVkeeao6NkFfjOP8AEcToix4GM+NxLNb4ZEP3qhuMe8uoNlXheDRxOZTmkmPemlYu5/ePdHkLCspzbyNYxSM8lYs0RHeqMktuhiE41bbLFIT7ygHxufga2orVmVZ6I6JWpzigFAKAUAoBQCgFAKAUAoBQCgFAKAUAoDn/AE34f1WIEwHYmsD5Sqv/ALkA/wAPzrOrG6ub0pbGn9J/0TEfsn/lNZ0f3I+JrPss7hXQcYZgBcmwG5NCUm3ZFC+PkxnZwpyQ7NiSN+YhU94/XOg8L0PTXD0uE63EK89ocvje3w687Fpw3h0eHXLGu+rMTdmPtOx1Y+ZocfEcTUryxTfgtkuSWyOe9PsLnx5ImnjIw8NjDNJHvJP7JF9qrOrKFrFacFJZldhsXjY+5xPEEcpVik/EqG/Go/UX1SLOiuZKl41xJlZPlWHYMpU5sOQbEW3WTfWrKrHkTCLhNSWzT+RNi6RcSAtmwP8Agzf+WrY4cmZum3ncynjnFG2lwK+kEx/jNUqUOTK9Gz6uK4k/ex8Kfs8Nr8Wc1a8eQwGN+ETy/PcUxr+UbpCP/SUN+NWTXIYTxF0Swi2LQCVhs05aU/GQmjkybcydPhUZchjUp7OUW+HhVGyxWyQSRfNsZE9iRu0PsyHf0a/qKq2nqSjFHjFkJUXDAXKMLMPO3iPMXHnWUkWTPMlZsuiO9UZJuHQDh+WN8Qw1my5b/q1vl+8WZvRhXVGOGNjlqSuzaqkoKAUAoBQCgFAKAUAoBQCgFAKAxnEoLjOtxv2hp68t6mwMgqAKAUBG4lgExETRSC6sPDQg7hgfAggEHyqSTj3TfBSYaDERS79VIUbwkW3eHntdfA+RBOcaeGpFrS5vjxRZ1/iXEo8OuaRrXNlUC7MfZVRqx8hVxw/DVK8sMF4vZLm3sisHD5MZ2sUMkOhXDA78jMw7x+oNOd6HY+Ip8J1eHznvP/otviefKxfKoAsBYDYCh5jbbuxQg5301/Tm/YQ/5mIrGtsdFHQqErI1JEdWRDJMdXRUlxVoirJcdXRUzpV0QfWoyDBJVWWIspqjLIr8dhUkADre2oOoIPNWGoPpVLtE2K6TrY+cq+4OP4B/wPrVcn3E5osujHDRxByf7Oh/OXuCzb9Vl3A9o+7xNrwp2zZSdTZHTALVcwFAKAUAoBQCgFAKAUAoBQCgFAKA1jF5flcjMt4gsWcCFiS13W5bZ4xnF1AuNDewIrRaA2ZAABYWFtB5elZg+0AoBQGtdK+qxavguoXEyMNVJssdwRneQdw2vYDtGrJ2Z30ODTh0tZ4Yc95d0Vv46IseG8HEbddK5mnO8jDRR7Ma7IvpqfEmoK8RxjnHoqaww5Lfvk936LYtKg4hQCgOd9Nf05v2EP8AmYisa2x0UdCoSsjUzLe4ta2t+flarIhkuOroqS4q0RVkuOroqSEq6IPrUZBHkqrLESZASGsLi4BtqL2uAfC9h8KoyxCxUwTc7mwG5J5Ko1Y+Qqlm9Cb2LThPRd5yHxAMce4jv22+2R3F8hrzttVlBLUzlU2RtE/BomC5U6tkACPF2GUDZQRuv1TdfKtFJmRzzpt0ixKynCLPZYwM0sRaN2YgEKcp0yjcqbEtsLWrppQVr2IZh6OrjCgl+XYhVbVAZC5I9o9ZmsD4CtMEeRBtGC6Tyw6YhOsT9ZGO2B9aP6Xquv1aynRX9JNzZ+H8QjxC54pFdb2NjseRG6nyOtc7i1qSSaqCtj4mflT4d0AAjR0cNfNmaQFCLaMBFm8bgn2TVrZXB94BxJsVF1pjCAvIEGa5KpIyBjpoWy5reF6SVgWNVAoBQCgFAKAUB8kcKCWIAGpJNgBzJoDXsX0mbPGIIOsjZiC7NkzWRm/Ngg5u7ucqnSx1uOuHCTkrvIylWjF2LTh/Fo5jlBKyDeNxlcedvpD6y3HnWE6UoO0kaRkpK6J1ZknmWQKCzMFUC5JNgBzJO1C0YuTtFXZRnFy43SAtFh/Ge3bccolOyn2z7h41J6XRUuDzrdaf8do/E+f9q8+Ra8PwEeHQRxLlXfmSTuzE6sx5moOGvXqV546ju/zJcl3EmhiKAUAoDnfTX9Ob9hD/AJmIrGtsdFHQqErI1JEdWRDJMdXRUlxVoipLjq6KkhKuiA5sLnQczQggfLFc5Yg0zcolL29WHZX3kVDRN0S8PwHES6uVgT3PJ8O4vxaq2RGPkX3CuBQ4Y5kUmQixkc5nPlmPdHkth5UuUbuWVQQKA5n+UHoxklGJQXildRNfZCxALfZb8D5HTqpTvkyGXcUoIA8K3IEmHBoCtlwBV+sjZo5ALB0NmtyPgw12YEeVQ0nqC0wHSqSKy4mPOv62Ia/vRf6rf7IrCVD+JNyw+QRY0tMJ1ljcIoCgaZC+hN9ys0qMp8GtprfJ3jkSWfC8GYVKmTPd5Hvltq7s5G+12NvK1VbuCZVQKAUAoBQCgK7jHGY8NkDaySEiNBYFiLX1OigXGp5jckA6U6cpuyIlJRV2VEsTzkNiCGsbrEt+rXkSD84w9ptNLgCvWo8LGnm82cNSu5ZLJHzFy5XhBCnM5FzuPzTm6nwOlvQmuh7GKV7nycRS9lipI1GtipvYFWGqtfxBvUSUZZMuo1I9ZJnyTjMmDyhn69WNlRvnr8lIFpP3gOZavO4jhYxzi9dvsejwMKnEyaSyWbk8lFc2/wAb2R74co4gxbEsLKbjB62XXRplOsh00+jyvvXFKEoO0lY9P9ZToRw8I8957/4/xXq+7Q2gCqHnChAoBQCgFAVPFujkGKfrJA4fKFzI7LoCSAQDY2LHceNLJ6ospNaGv8S6IxwL1nyyZVzIvaRZNXdUUAKgY3ZgN/GoVOL2LdLIxYfoxK98mJjNtw8EiMPVS9xfnanRRRPSskp0WxA/rIT98UwLmOk7jKOjmI8JIB7nP+1WSRGMzR9HMR44mIfZhYn4mT/SpuiMTJMfRn28VM3ML1aj8EzD41OIrdkiLo3hhYtCJCNjMWkI9M5NvdUYmC1RAosAAOQqpB9oBQCgFAeZYldSrKGUixVgCCD4EHcVKdga5jeigXtYV+q/umuY/RRvH+72R7NbRrvcixTviXgYJiEMTE2BJujH6kg0PobHyrojJS0IJqyBqsDxLhgaArXwTI/WRO0cntIbE+TDZx5MCKhpPUFtgOlrx9nFR3H62JSfe8WpHqub0ArCdH+JNzacHi0mQPE6uh2ZSCP/AN8q52mtSTNUAUAoBQCgNf6QRh54VZQymHEAgi4Iz4bQjxrv4FXkzn4l2ivEgfI3i+Yfs/qpCSv7r6sn/UOQFelZrQ48SepU8S4oXmhgKZCWuQ41Flc3RwcrahdtddbXrCvWUFd7HZQgowc9z3i+HWVnU3cXK32vY6b+debR4/pJ4bWvodVDiIucY1F1d7ambozEpUysc0p0Lta9vAADRF3sBXqUIrtPN8/zQj/6vETbVKKw01morS/NvWT5t+RO4o0XZ6wEvc9WEv1l/HIV7Q8yCABubVpNRatI8qDkneJY9F8VO3WJOwOXIUvbMFYHsuy2VmBU6gDcDW1z5HE0lTlZHoUp443L2uY0FAKAUAoBQGLEglTlVWIIIDbGxB9x00PgbVKBC4dgiJHmIdS4AyPIzkWZjfViFuW7q6WA9BLewLKqgUAoBQCgFAKAUAoBQCgFAeJoVdSrqGUixVgCCORB3qU2tAa5jOiuTtYWTJ/dSElPRW1aP3XUeC1vGvzIsVRxbRMEnRomO2but9hx2W9N+YFdEZJ6EEwMGqQYZsKDQFZJh2hYyxSNE/i6ka29pT2X94PlUNJ6gteiXTgYqX5NKuWTLdHAIWSx1ABvlaxBtc3udrVzVKVs0WTNzrACgI0GJLSSJlsEyWN9ywJOngBp+NWcbJMEmqgouN/pMH7HEf5mGrv4DtM5uK7K8SGcQWcoiNoDeQjsg20AB1c6jbTzvpXp3zsjjtldlJj+Esj9YbzqR2hJqSbctgOVhYVhVpXvfNM9Hh6tOVPo3k+ZDXFSAWhuwsLxzEm1wNFk1YaXNmDctK4aPBxhPGs2jV8Oo5yfyJHB8US7QooilHe60Ds3AYiNQbSGzKbjsjML8q74clkc3E1Mfei/wmCWO5F2c96RtWbyJ8ByUWA8BWyjY4nJsn8D+em+zF/3K8vj+2vD7nbw3Y8y6rhOgUAoBQCgFAKAUAoBQCgFAKAUAoBQCgFAKAUAoBQGPE4dJFKSIrqdCrAEH1B0NSm1oDXMZ0XZO1hZLD9TKSV/dfVk9DmGmgFbxr8yLFYMaY2EcyNFIdle3a+ww7L+4352roTTzRBr/TbH3KQqbCwd7eOpCj0uGPuFSDW8OqkkvfItibb3Jsqj6xIPoFY+FAdL6BzB2zRhlQwgsrOza9YwVrk6khW15W5VhXthJRYdPONNhMK5icCc/Ng2v2SCzZT3gFBvasqcLskncEwmQBw5frI1LsTu+pzW8L5jp4WFTUlfLkEWtYgqOP8ABPlWRg5Vo8wANyjBspKuoIJF0Xx8PGtqNV03crOGJWK2TEtEcuITqjsHveMnyk8CfAMFJ8Aa9WlxMKnczhnQlHvJNdBgfAo3tQm7IOBUGTEXANp1Iv4H5NBqPPU1Vasl6IywwPGTaQuliQrAFgfAB7i4371z51KTQbTJPRbFCWSdlDC3VqwYWIYZyV5G2Yagka15XGu814Hdw8bRNhriNxQCgFAKAUAoBQCgFAKAUAoBQCgFAKAUAoBQCgFAKAUBixWGSVSkiK6ndWAIPuNSm1oDSuL/AJN0lmEsWKljXLlMbDrBpcghmOYWvtc+7at1Xe5FimHRjIGw0yu8glzKIgwEi9WLG9uyurA3OhB1rdTTVyDf+jvChhYsumdjd7bCyhVReSqqqo9L7k1yVJ4mWRz7ophv6W4pisXKC0UWaKMHYKVKZQPMZm/eraTwRyINz6IO0SvgZfnMObIfbgN+rcc7AFD5oazqK/WRJsVYgUB8dQQQQCDuDt8KApZuAZNcM/V/3TXMXoo3j/d0Hsmuqlxc4a5oynRjIgnFFGCTIYmJsLm6MfqSbG/I2byr0qXEQqaanHOjKBFgxKxviC5tedQBYkk/JoLKqjVm8hWmJRu2VwuVkiyw/C5J9ZS0Uf6tTaRh9dx3B9VTf6w1FefW41vKB10+HUc5F7h4FjUIiKijQKoAA9AK4G7nQZKgCgFAKAUAoBQCgFAKAUAoBQCgFAKAUAoBQCgFAKAUAoBQCgFAVPSriMuGwzywQiWQWspNgATqx5gb2q9OKbzBrfRroA0Sf8Ri5jmLO0MLmOPMx1Jy2LfHTatZ1c8hY2bC9HcNG6yJCBIugcliwHLMTe3lWTqSYLSqAUAoBQHmaJXUqyhlIsQwBBHIg70BX8N4DBh3eSKOzObklma3ZVbLmJyLZF0FhoKvKpKWrCSWhZVQCgFAKAUAoBQCgFAKAUAoBQCgFAKAUAoBQCgFAKAUAoBQCgFAKAUBC4thnmTq1YIGuHbcgfVG2bzOg5HarwaTuDNg8IsQsCxJ3ZiSxPmT67bColJsGeqgUAoBQCgFAKAUAoBQCgFAKAUAoBQCgFAKAUAoBQCgFAKAUAoBQCgFAKAUAoBQCgFAKkCoAoBQH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6" descr="data:image/jpeg;base64,/9j/4AAQSkZJRgABAQAAAQABAAD/2wCEAAkGBxQQEhUSEhAUFRQXFxYaFxYVFhgdHBwaGhUXHB0XGhYdHiojGRolHhQXITEhJiwrLi4uFx8zODQsNygtLisBCgoKDg0OGhAQGy8kICQsLCwtLy0sLCwsLCwsLCwsLCwsLCwsLCwsLCwsLCwsLCwtLCwsLCwsLCwsLCwsLCwsLP/AABEIAKkBKgMBEQACEQEDEQH/xAAbAAEAAgMBAQAAAAAAAAAAAAAABAUDBgcCAf/EAEoQAAIBAgQCBwMHCAgFBQEAAAECAwARBBIhMQVRBhMiMkFhcVKBkRQzQmJykqEHIzRTc4KxshVDRGOTs8HRJIOiw9OjwtLw8Rb/xAAZAQEAAwEBAAAAAAAAAAAAAAAAAQIDBAX/xAA2EQACAQIEAggFAwQDAQAAAAAAAQIDERIhMUEEURMiMmFxgaGxcpHB0fAUM1JCYoLhI9LxBf/aAAwDAQACEQMRAD8A7ZXnFhQCgFAKAUAoBQCgFAKAj47HxQKXmmjiUbtI6qPiTUpNg12f8oWBGkcr4g8sNFJL7rqpH41bo2DAem8r/M8KxRHOVoYh8C5b8KnAuZNmeH6S8QPd4fh1+3iif5YqnBHmLM+Dj/EvHDYEf8+b/wAVRaJOFmN+kfEh/ZcEfTESj+MVLQGFn1el+NXv8Njb9nih/BoxUWjzGFntPyhBfnuHY2PmVRJVH+G5b8KYVsxhfIsMH0+4fIQvytI2Oyz3iPwkApgZU2OKVXF1YMD4ggj4iqg9VAFAKAUAoBQCgFAKAUAoBQCgFAKAUAoBQCgFAKAUAoBQCgFAajxb8oGHjdocMr4udd0htlU/XmPYX0uT5VfDbN5EpN6FDiMdxHF/O4lcIh/q8KLvbkZ3H8qimOK0RdQ5mPDdGsMCHePrn/WYhjK3xcm3upjkycKRexKALAADkNKIkzLUlT3UgwLKrXykGxKm3gRuPUVBJ5eqskwPVWSYHqjLEPFQLILOisOTAEfA1W7WhJUjgiRHNhpJcK3PDyMg98fdPvFWVaS1z8SrpxZaYLpZxDC2Eqx42MbkWim9fYc/dq6qQeuRR0nsbf0d6ZYXHHq45Ckw70EoKSD0U94ea3FWcXqZmwVUgUAoBQCgFAKAUAoBQCgFAKAUAoBQCgFAKAUAoBQFX0i6QQYCLrZ3tc2RFF3dvZRBqxqyjcHOuJ4zE8Tv8pJgwx2wsbasP7+Qat9gWHrVXUUco/M1jT5kzB4dIlCRoqKNlUWHwrO7ebNSalWRUzpVkQZ0qyIMq1Yqe6kETDfT+2f4CqnRX0h8K92enqGYmB6qySHJN2woW+l2N9uWniTr8KoaYGoY9r2PD1VkEWeTL5k7DnVDalTc3yS1fL82W5gjUgdprm5O23kPTnUMrLDd4dO8icR4fHOAJEvY3VtmU+BVhqpHMUjOUHdFXFPUsuC9MMRgLJii2Jwu3WgXmiH1wPnU8xqPOumM4zy0foYTptaHTcFi0nRZYnV42AKspuCD4g1LVjIzVAFAKAUAoBQCgFAKAUAoBQCgFAKAUAoBQCgKzpJxyPAYd55bkCwVR3nc6LGv1idKtFXYOYxLJiJTi8WQ07d1d1hU/wBXH5823JrGpUvlHT3OiELalklZouZ0q6IJCVdFWZ0qyIM61ZEGVasVPdSCJh95Ptn+VaqdFbSHw/Vnp6hmJFxUuRSd+Q5k6Ae81VmtKm6klFf+Ld+SI0UWUa6sTdj5/wCw291UZerUU5ZaLJeH+9X3mDEy5dALsdhz/wBh51UmlSx3byS1f5q+SIzAIC7sL+LHYeQ5Cq6mjcqrVOmstlu+982YjOuUNrZhcaG5v9Xe9VsUp0pTdltr3ePI8oxIBK5TyNjb3jSqsqfGNhcmw8b1APHCOLNwmQyrc4NzeeIf1d954x4fWUbjXeuulUx9WWu32OepTtmjr0EququpDKwBUjYgi4Iqxie6gCgFAKAUAoBQCgFAKAUAoBQCgFAKAUAoDlXSrHHGcRZb3hwfZUeBnZQXf91SFHmWqKssMbLf2NaUbu4WuZG5mSrEGdKuiCQlXRVmdKsiBJjY00aVFPIsAfhV0irZ7jxmbuRTv5rBLb7xUL+NWsVuiRlm8MHMffEP4yUy5jEY8LhZyXthn7+t3i07K6d+q5G9aWUPh+rPUuExA/sjn0eL/wCdMuZjiRWGGZ2znCzZUJAtkbt6gmysb21GnM8qrhOpyVKnh3lr3LZeevhYjYrHBNGSRG8BJHInvLMoGXzqrgytKCn1pO0Vq/oub7vPQhti0UXDCV22yEEm3gOSiqNM7KdKXEdnq047vRfeT7s9lkRViaQ5msxG3sL6e23ntVW7HVOrToQcKd0nr/OXj/CPdqSMgXUnXxY//dBVHmcDnOpaEVlsl+ZvveZhMhPdHvOg93iai3Mt0UYfuPyWb89l79xjkVfpnN5f7L4/jRX2NI45K1KNlu/vJ/6XcZEbMNVI3Fjbbbw8D/rUaHK1Z2L/APJZjzGZuHsezFaTD3/VOTdP3HuPRlrtxY4qXzOOccLsdBqpQUAoBQCgFAKAUAoBQCgFAKAUAoBQCgPtSDiPRmQyQCVu9M0kresjs38CB7qxrv8A5GdVNdVFp1wBsQ229rj0uPGs0jWEHN2Xul7kiGQNqpB9KsROnKDtJW8TL14DBNWc7IoLMfMKNbee1XjFsybS1LjB8CxMupCQL9ftv9xTlH3j6VoopamTnyLaDopCPnXlmP13sv3EyqR6g1a/Io22Z8dLh+HxF1gVQAWyQogayi7MBpoBv7vEiivIgzz8Zjjg+UPnCXQEBC7hndVClEzEnM4Gl+e1RYEjA46Odc8MiSLci6EEXG4Ntj5UaaB5wR7Uv7T/ALcdQb1uzD4fqxxCYgBEPbc2U8h9J/cPxKjxqRQgm3OWkc338l5+13seJJRCFiiXM9uyt9gPpufAee5PnQtGLqt1Kjst39F3+xRTcWsxiwv52ZiRJMRdQRuqrftEX7twq37R3uPTjwicVU4jqwWkd/Fva/PtPZckfRfDqvWYtUZibkvYsWIt2pLAk+AVbAbWO9DGrxk6rUKCyWlsrfCtu+T6z5oh4zo0nfikkw8Y3aZrqfRH7fxZfQ1Dinsc8IWlZtylyjn839r+JRYjguIS7dSZ1H9Ygb4iNhm+6G9ao6fJnQ6uFWm1Bco5t+Nvq/IgI2cE5762IXSxHgfEH4Vi1hysVVWnH9uPm8/TT0Z7RANhaq3KTqTm7ydz1UFDJwFynFMEw+mMRE3oYTIPgYfxrpoPKS8DCstGdZq5gKAUAoBQCgFAKAUAoBQCgFAKAUAoBQH2pQOIdGEyQCI96F5Im9Y5GX/QH31jXX/Izqpvqoty4UEkgAbk1mizLjhXRiTE2eUGGPw0/OsPK/zY9e15Ct4wtqVXFTgrQeXp8tDacBwNcMCMM2QE3IcZ7nmWNnJ9WNXuQ68J/uQXiur6aehK+USr34cw5xsD7yrWt7iaEdHSl2ZW8V9Vf6HqLiMbG2bK3suCre4Na/uoRLh6iV7XXNZr5ohdIuGyTRSCBlEjxtGc5OUqwO9gSCMxItzIPgRaLtqYGHiWHZIAzkGR58IXy7XGIhFl0GgA38ayrPqS8CVqZcdwSKVussY5f1sTFH8gWHfGvda420ryqfETp6Mu1cjwnFYYsSBi0Y3JGWOYHKB3dI37vNN9jXbT4yEu1l7ff3LVHiUVyVvVv6mAdI4R1krOFl2ySgoYowdGdWsdSb6d4kAXtcdSaaujtpcPKtalBXS1trKXJeCyvotdytLS4oG7Nh8O5uzMPz+I0+ig1VOQHh76k9O1LhtEp1Fol2Kfi9G+b5kBeGYmCdDw2aQYe4EsByO1hfuyMrLHt3Cw30Ar0KVfh5U3CrBYtpLL5pWPK4mnVlJVKs772d0ueX9Tvzt/kbZw3DtL+cDBDqCT25QfFSWGWM81CkVwzi4uzKT4mnbCldcuzH5LN+LdyyiwEaHPa7D6bksfcTt6CwqphKvUmsOi5LJemvmJOJRKbGVL8gwJ+6NagR4atJXUXbwy+ZT8Y4dBi7t1E3WAaSohRvLV7Bx5G4qXmrMuqDjrKK87+1zTOK8LxGF1ljHVk2Et9BtbrFF8hN+dvMXtWMqW6N4ujpKTb7l9W17ESMNrmIOulhaw0031O+tY5FZWvloZuAqX4pglH0BiJW9BCYx+M34V0UFlJ+Bz1nojrVXMBQCgFAKAUAoBQCgFAKAUAoBQCgFAKA+0Bwnrfk2NnDaRTyTOp5SrI+Zf3lAPuNVqLpFlqvY3h1fM6T0W6N2tiMQvb3jjOyDwZh4yfy+GtzUxiorvKTnc2ypMxQCgPMkYYWYAjkRcfChaMnF3TsRf6NVfm2ePyRuz9w3UfChv+pk+2lLxWfz19Su48sqxC7I69dhvAq36TFa+4OtvAVSr2JeAvRlzj6r6NepK/pAD5xHj9RcfeW4HvtXkYOWZp+nb7DT9/k7MlRShwGVgwOxBuD76o01qYyi4u0lZkfiPDYsQuWaJXG4zDUHmrbqddxY1aE5Qd4sRnKPZdvAqOGcNs0y9W0wWTKGnmJBGRGs17l7FzYsDbS1exSk5U1J7/c6/1TwpOdvhjmvZLy13zLsRzkWDRRjkqs3wN1H4VoczlQWbUpeaX0fuV+JwRimVzPJlmISSxVRny9hhlAIvYqed05VtHrwa3Wa8N19fmV6ZRd4wXq/d/Qjcanjw7hfkwm7pJldmJHVzvZMwa73w4UDTWQe/OMbkvi6uzt4dX2sbIkYXRVA9BaqmMpOWrPVQVPkiBgVYAgixBFwRyIoDnnSfgHyQ9bH+jk6j9UTt/wAs/wDSfLbOpTvmjenU2ZSfkyJm4gcUe66OkP7NLXb95iT6AVquqsHm/ErPPrHX6gyFAKAUAoBQCgFAKAUAoBQCgFAKAUAoD7QHGeKYMTdahJB66VlYbqyzOVceYOtYubhUbR1KKlBJm6dCOl/yj/hcUQmLQeizKP6yPz9pfD0royksUdDnlFxdmbjVSooBQCgFAV/H4XeG0ahmEkL5S2UERzxuwzWNjlQ287bb1Eo4ouPMlGvf/wBR8pZYYD1DPvJNk03usQBKzSCx2JUb67V5z4Z005Sz8PzJHqx4enw6U+J12hv/AJfxXq+7U9YTo8F62TDzPHPnI61iWz2C3EqHRxmzcitzlIqrq6KSy/NBxXEdI4dIsrLJZWzdreVvHcmYXjrIcmLj6phu66x29ondF8z2R4tfSqSpJ5wd/c46lJxWJO8ef0fJ93yuSeHQs7Tsk7KDKLBRGV+Zi11Un8a9Lh8qUfP3ZWNWCylBP539Hb0J/VTDaWMjzjN/iH/0rUYqL1i/n/or+OmbqWukZylGusjA3SRWGhTmo8a3oO1RefqiJRoNZSa8l73+hnxSCR4nkwrlomLow6s2JRkP0r7OduQrJOxPQwek16/Yz/0mn0lkX7UUlvvZbfjUE/pZ7NPwkva9zInEoWNhNGTyzrf4XqCr4ass3B/JkhWB1BBoYtNanMumvST5eWwWGb/hwbYmddntvBGfH6zD0HjUyl0avvsWhDE+4z9C0C4uNQLARyAAeAAXSsKTu2a1tEdHrY5xQCgFAKAUAoBQCgFAKAUAoBQCgFAKA+0ByKTvyftZv8165qnaZ2Q7KKjpRGPk0kmoeNWeN1JDIyi4ZWGoPpV6Empq25FRJxZ3OtjkFAKAUBG4hj48OhklbKu3mSdlUDVmPIUNqFCpXngpq7/M3yXeVXySXG6zhosP4QXs7jnMw2X6g958KHd01Lg8qPWn/LZfCuf9z8luW02AiePqnijaO1urZFK2HhlItapTPNlJyblJ3bKHhnB5I4w+GnKgsx6mW7x2LtbKe+hsR4kad01lUoU6mqz7jo4l2qW5KK+SSGM4kAAMbE2GI7swOaMG26zAdgbj84FvtY3tXHLhakM45r82+xWlXcHlvqno/wA9NiNwiAxvL1UojLS9kgXw8l4ozbqwewxve6lcxJPa2ruou9ON/wAzZM6UZpzpea3X3XftuXsfFshCYhOpYmwJN42J2Cy2AufZbKeQNaYeRzFP054nLG2Fw0EQlfETDMpNvzcZV3bN9EDsgkg6Hnau7gaMJKdSbsor1eSKyextVeeWFAVXSHjmGwSZ8VIig6KpF2Y+yiDVj6VZRbLKTWjObcYxsvEDYQDB4a+ygLPKPrsvzSH2QbnxI2qsqijpmzpVStJWlJ25XZ9jgWNQiKFUCwAFgB6VyybbuyyRbdC1ti4xcm0cmptc6LqbVpS1ZlW0R0etjnFAKAUAoBQCgFAKAUAoBQCgFAKAUAoD7QHJMTGVlmU7iab8ZGI/BgffXPVVpHXTd4oqek/6JiP2T/ymlH9yPiTPss7hXQcYoBQFXxPjAjbqYkM052jU6KPakfZF9dT4A0O7h+Dc49LUeGHN790Vu/bc88P4OQ4nxDiWe2jWskYP0Y0+iPrHU86kmvxicOiorDD1l3ye/hoi2qDgPMz5VJ5An4ChaCvJIwcMTLDGDuET+UUNOIeKrJ979yTQxI0HDokRo0hRUYsWRVAUltyVGmtS23qWjJxalF2ZGkUwgq4MsBFjcZmUcmB76W8dx433A6bRr6ZS+Sfhyfdo9raOvxGCjwxGJhmiRQhASeT82EJBIjcm8IJC3tdeyNNK0U5OOHbU5XFxdnqVjflNwhFo1lmluVEcCZwSOUoPVkeeao6NkFfjOP8AEcToix4GM+NxLNb4ZEP3qhuMe8uoNlXheDRxOZTmkmPemlYu5/ePdHkLCspzbyNYxSM8lYs0RHeqMktuhiE41bbLFIT7ygHxufga2orVmVZ6I6JWpzigFAKAUAoBQCgFAKAUAoBQCgFAKAUAoDn/AE34f1WIEwHYmsD5Sqv/ALkA/wAPzrOrG6ub0pbGn9J/0TEfsn/lNZ0f3I+JrPss7hXQcYZgBcmwG5NCUm3ZFC+PkxnZwpyQ7NiSN+YhU94/XOg8L0PTXD0uE63EK89ocvje3w687Fpw3h0eHXLGu+rMTdmPtOx1Y+ZocfEcTUryxTfgtkuSWyOe9PsLnx5ImnjIw8NjDNJHvJP7JF9qrOrKFrFacFJZldhsXjY+5xPEEcpVik/EqG/Go/UX1SLOiuZKl41xJlZPlWHYMpU5sOQbEW3WTfWrKrHkTCLhNSWzT+RNi6RcSAtmwP8Agzf+WrY4cmZum3ncynjnFG2lwK+kEx/jNUqUOTK9Gz6uK4k/ex8Kfs8Nr8Wc1a8eQwGN+ETy/PcUxr+UbpCP/SUN+NWTXIYTxF0Swi2LQCVhs05aU/GQmjkybcydPhUZchjUp7OUW+HhVGyxWyQSRfNsZE9iRu0PsyHf0a/qKq2nqSjFHjFkJUXDAXKMLMPO3iPMXHnWUkWTPMlZsuiO9UZJuHQDh+WN8Qw1my5b/q1vl+8WZvRhXVGOGNjlqSuzaqkoKAUAoBQCgFAKAUAoBQCgFAKAxnEoLjOtxv2hp68t6mwMgqAKAUBG4lgExETRSC6sPDQg7hgfAggEHyqSTj3TfBSYaDERS79VIUbwkW3eHntdfA+RBOcaeGpFrS5vjxRZ1/iXEo8OuaRrXNlUC7MfZVRqx8hVxw/DVK8sMF4vZLm3sisHD5MZ2sUMkOhXDA78jMw7x+oNOd6HY+Ip8J1eHznvP/otviefKxfKoAsBYDYCh5jbbuxQg5301/Tm/YQ/5mIrGtsdFHQqErI1JEdWRDJMdXRUlxVoirJcdXRUzpV0QfWoyDBJVWWIspqjLIr8dhUkADre2oOoIPNWGoPpVLtE2K6TrY+cq+4OP4B/wPrVcn3E5osujHDRxByf7Oh/OXuCzb9Vl3A9o+7xNrwp2zZSdTZHTALVcwFAKAUAoBQCgFAKAUAoBQCgFAKA1jF5flcjMt4gsWcCFiS13W5bZ4xnF1AuNDewIrRaA2ZAABYWFtB5elZg+0AoBQGtdK+qxavguoXEyMNVJssdwRneQdw2vYDtGrJ2Z30ODTh0tZ4Yc95d0Vv46IseG8HEbddK5mnO8jDRR7Ma7IvpqfEmoK8RxjnHoqaww5Lfvk936LYtKg4hQCgOd9Nf05v2EP8AmYisa2x0UdCoSsjUzLe4ta2t+flarIhkuOroqS4q0RVkuOroqSEq6IPrUZBHkqrLESZASGsLi4BtqL2uAfC9h8KoyxCxUwTc7mwG5J5Ko1Y+Qqlm9Cb2LThPRd5yHxAMce4jv22+2R3F8hrzttVlBLUzlU2RtE/BomC5U6tkACPF2GUDZQRuv1TdfKtFJmRzzpt0ixKynCLPZYwM0sRaN2YgEKcp0yjcqbEtsLWrppQVr2IZh6OrjCgl+XYhVbVAZC5I9o9ZmsD4CtMEeRBtGC6Tyw6YhOsT9ZGO2B9aP6Xquv1aynRX9JNzZ+H8QjxC54pFdb2NjseRG6nyOtc7i1qSSaqCtj4mflT4d0AAjR0cNfNmaQFCLaMBFm8bgn2TVrZXB94BxJsVF1pjCAvIEGa5KpIyBjpoWy5reF6SVgWNVAoBQCgFAKAUB8kcKCWIAGpJNgBzJoDXsX0mbPGIIOsjZiC7NkzWRm/Ngg5u7ucqnSx1uOuHCTkrvIylWjF2LTh/Fo5jlBKyDeNxlcedvpD6y3HnWE6UoO0kaRkpK6J1ZknmWQKCzMFUC5JNgBzJO1C0YuTtFXZRnFy43SAtFh/Ge3bccolOyn2z7h41J6XRUuDzrdaf8do/E+f9q8+Ra8PwEeHQRxLlXfmSTuzE6sx5moOGvXqV546ju/zJcl3EmhiKAUAoDnfTX9Ob9hD/AJmIrGtsdFHQqErI1JEdWRDJMdXRUlxVoipLjq6KkhKuiA5sLnQczQggfLFc5Yg0zcolL29WHZX3kVDRN0S8PwHES6uVgT3PJ8O4vxaq2RGPkX3CuBQ4Y5kUmQixkc5nPlmPdHkth5UuUbuWVQQKA5n+UHoxklGJQXildRNfZCxALfZb8D5HTqpTvkyGXcUoIA8K3IEmHBoCtlwBV+sjZo5ALB0NmtyPgw12YEeVQ0nqC0wHSqSKy4mPOv62Ia/vRf6rf7IrCVD+JNyw+QRY0tMJ1ljcIoCgaZC+hN9ys0qMp8GtprfJ3jkSWfC8GYVKmTPd5Hvltq7s5G+12NvK1VbuCZVQKAUAoBQCgK7jHGY8NkDaySEiNBYFiLX1OigXGp5jckA6U6cpuyIlJRV2VEsTzkNiCGsbrEt+rXkSD84w9ptNLgCvWo8LGnm82cNSu5ZLJHzFy5XhBCnM5FzuPzTm6nwOlvQmuh7GKV7nycRS9lipI1GtipvYFWGqtfxBvUSUZZMuo1I9ZJnyTjMmDyhn69WNlRvnr8lIFpP3gOZavO4jhYxzi9dvsejwMKnEyaSyWbk8lFc2/wAb2R74co4gxbEsLKbjB62XXRplOsh00+jyvvXFKEoO0lY9P9ZToRw8I8957/4/xXq+7Q2gCqHnChAoBQCgFAVPFujkGKfrJA4fKFzI7LoCSAQDY2LHceNLJ6ospNaGv8S6IxwL1nyyZVzIvaRZNXdUUAKgY3ZgN/GoVOL2LdLIxYfoxK98mJjNtw8EiMPVS9xfnanRRRPSskp0WxA/rIT98UwLmOk7jKOjmI8JIB7nP+1WSRGMzR9HMR44mIfZhYn4mT/SpuiMTJMfRn28VM3ML1aj8EzD41OIrdkiLo3hhYtCJCNjMWkI9M5NvdUYmC1RAosAAOQqpB9oBQCgFAeZYldSrKGUixVgCCD4EHcVKdga5jeigXtYV+q/umuY/RRvH+72R7NbRrvcixTviXgYJiEMTE2BJujH6kg0PobHyrojJS0IJqyBqsDxLhgaArXwTI/WRO0cntIbE+TDZx5MCKhpPUFtgOlrx9nFR3H62JSfe8WpHqub0ArCdH+JNzacHi0mQPE6uh2ZSCP/AN8q52mtSTNUAUAoBQCgNf6QRh54VZQymHEAgi4Iz4bQjxrv4FXkzn4l2ivEgfI3i+Yfs/qpCSv7r6sn/UOQFelZrQ48SepU8S4oXmhgKZCWuQ41Flc3RwcrahdtddbXrCvWUFd7HZQgowc9z3i+HWVnU3cXK32vY6b+debR4/pJ4bWvodVDiIucY1F1d7ambozEpUysc0p0Lta9vAADRF3sBXqUIrtPN8/zQj/6vETbVKKw01morS/NvWT5t+RO4o0XZ6wEvc9WEv1l/HIV7Q8yCABubVpNRatI8qDkneJY9F8VO3WJOwOXIUvbMFYHsuy2VmBU6gDcDW1z5HE0lTlZHoUp443L2uY0FAKAUAoBQGLEglTlVWIIIDbGxB9x00PgbVKBC4dgiJHmIdS4AyPIzkWZjfViFuW7q6WA9BLewLKqgUAoBQCgFAKAUAoBQCgFAeJoVdSrqGUixVgCCORB3qU2tAa5jOiuTtYWTJ/dSElPRW1aP3XUeC1vGvzIsVRxbRMEnRomO2but9hx2W9N+YFdEZJ6EEwMGqQYZsKDQFZJh2hYyxSNE/i6ka29pT2X94PlUNJ6gteiXTgYqX5NKuWTLdHAIWSx1ABvlaxBtc3udrVzVKVs0WTNzrACgI0GJLSSJlsEyWN9ywJOngBp+NWcbJMEmqgouN/pMH7HEf5mGrv4DtM5uK7K8SGcQWcoiNoDeQjsg20AB1c6jbTzvpXp3zsjjtldlJj+Esj9YbzqR2hJqSbctgOVhYVhVpXvfNM9Hh6tOVPo3k+ZDXFSAWhuwsLxzEm1wNFk1YaXNmDctK4aPBxhPGs2jV8Oo5yfyJHB8US7QooilHe60Ds3AYiNQbSGzKbjsjML8q74clkc3E1Mfei/wmCWO5F2c96RtWbyJ8ByUWA8BWyjY4nJsn8D+em+zF/3K8vj+2vD7nbw3Y8y6rhOgUAoBQCgFAKAUAoBQCgFAKAUAoBQCgFAKAUAoBQGPE4dJFKSIrqdCrAEH1B0NSm1oDXMZ0XZO1hZLD9TKSV/dfVk9DmGmgFbxr8yLFYMaY2EcyNFIdle3a+ww7L+4352roTTzRBr/TbH3KQqbCwd7eOpCj0uGPuFSDW8OqkkvfItibb3Jsqj6xIPoFY+FAdL6BzB2zRhlQwgsrOza9YwVrk6khW15W5VhXthJRYdPONNhMK5icCc/Ng2v2SCzZT3gFBvasqcLskncEwmQBw5frI1LsTu+pzW8L5jp4WFTUlfLkEWtYgqOP8ABPlWRg5Vo8wANyjBspKuoIJF0Xx8PGtqNV03crOGJWK2TEtEcuITqjsHveMnyk8CfAMFJ8Aa9WlxMKnczhnQlHvJNdBgfAo3tQm7IOBUGTEXANp1Iv4H5NBqPPU1Vasl6IywwPGTaQuliQrAFgfAB7i4371z51KTQbTJPRbFCWSdlDC3VqwYWIYZyV5G2Yagka15XGu814Hdw8bRNhriNxQCgFAKAUAoBQCgFAKAUAoBQCgFAKAUAoBQCgFAKAUBixWGSVSkiK6ndWAIPuNSm1oDSuL/AJN0lmEsWKljXLlMbDrBpcghmOYWvtc+7at1Xe5FimHRjIGw0yu8glzKIgwEi9WLG9uyurA3OhB1rdTTVyDf+jvChhYsumdjd7bCyhVReSqqqo9L7k1yVJ4mWRz7ophv6W4pisXKC0UWaKMHYKVKZQPMZm/eraTwRyINz6IO0SvgZfnMObIfbgN+rcc7AFD5oazqK/WRJsVYgUB8dQQQQCDuDt8KApZuAZNcM/V/3TXMXoo3j/d0Hsmuqlxc4a5oynRjIgnFFGCTIYmJsLm6MfqSbG/I2byr0qXEQqaanHOjKBFgxKxviC5tedQBYkk/JoLKqjVm8hWmJRu2VwuVkiyw/C5J9ZS0Uf6tTaRh9dx3B9VTf6w1FefW41vKB10+HUc5F7h4FjUIiKijQKoAA9AK4G7nQZKgCgFAKAUAoBQCgFAKAUAoBQCgFAKAUAoBQCgFAKAUAoBQCgFAVPSriMuGwzywQiWQWspNgATqx5gb2q9OKbzBrfRroA0Sf8Ri5jmLO0MLmOPMx1Jy2LfHTatZ1c8hY2bC9HcNG6yJCBIugcliwHLMTe3lWTqSYLSqAUAoBQHmaJXUqyhlIsQwBBHIg70BX8N4DBh3eSKOzObklma3ZVbLmJyLZF0FhoKvKpKWrCSWhZVQCgFAKAUAoBQCgFAKAUAoBQCgFAKAUAoBQCgFAKAUAoBQCgFAKAUBC4thnmTq1YIGuHbcgfVG2bzOg5HarwaTuDNg8IsQsCxJ3ZiSxPmT67bColJsGeqgUAoBQCgFAKAUAoBQCgFAKAUAoBQCgFAKAUAoBQCgFAKAUAoBQCgFAKAUAoBQCgFAKkCoAoBQH//Z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8" descr="data:image/jpeg;base64,/9j/4AAQSkZJRgABAQAAAQABAAD/2wCEAAkGBxQQEhUSEhAUFRQXFxYaFxYVFhgdHBwaGhUXHB0XGhYdHiojGRolHhQXITEhJiwrLi4uFx8zODQsNygtLisBCgoKDg0OGhAQGy8kICQsLCwtLy0sLCwsLCwsLCwsLCwsLCwsLCwsLCwsLCwsLCwtLCwsLCwsLCwsLCwsLCwsLP/AABEIAKkBKgMBEQACEQEDEQH/xAAbAAEAAgMBAQAAAAAAAAAAAAAABAUDBgcCAf/EAEoQAAIBAgQCBwMHCAgFBQEAAAECAwARBBIhMQVRBhMiMkFhcVKBkRQzQmJykqEHIzRTc4KxshVDRGOTs8HRJIOiw9OjwtLw8Rb/xAAZAQEAAwEBAAAAAAAAAAAAAAAAAQIDBAX/xAA2EQACAQIEAggFAwQDAQAAAAAAAQIDERIhMUEEURMiMmFxgaGxcpHB0fAUM1JCYoLhI9LxBf/aAAwDAQACEQMRAD8A7ZXnFhQCgFAKAUAoBQCgFAKAj47HxQKXmmjiUbtI6qPiTUpNg12f8oWBGkcr4g8sNFJL7rqpH41bo2DAem8r/M8KxRHOVoYh8C5b8KnAuZNmeH6S8QPd4fh1+3iif5YqnBHmLM+Dj/EvHDYEf8+b/wAVRaJOFmN+kfEh/ZcEfTESj+MVLQGFn1el+NXv8Njb9nih/BoxUWjzGFntPyhBfnuHY2PmVRJVH+G5b8KYVsxhfIsMH0+4fIQvytI2Oyz3iPwkApgZU2OKVXF1YMD4ggj4iqg9VAFAKAUAoBQCgFAKAUAoBQCgFAKAUAoBQCgFAKAUAoBQCgFAajxb8oGHjdocMr4udd0htlU/XmPYX0uT5VfDbN5EpN6FDiMdxHF/O4lcIh/q8KLvbkZ3H8qimOK0RdQ5mPDdGsMCHePrn/WYhjK3xcm3upjkycKRexKALAADkNKIkzLUlT3UgwLKrXykGxKm3gRuPUVBJ5eqskwPVWSYHqjLEPFQLILOisOTAEfA1W7WhJUjgiRHNhpJcK3PDyMg98fdPvFWVaS1z8SrpxZaYLpZxDC2Eqx42MbkWim9fYc/dq6qQeuRR0nsbf0d6ZYXHHq45Ckw70EoKSD0U94ea3FWcXqZmwVUgUAoBQCgFAKAUAoBQCgFAKAUAoBQCgFAKAUAoBQFX0i6QQYCLrZ3tc2RFF3dvZRBqxqyjcHOuJ4zE8Tv8pJgwx2wsbasP7+Qat9gWHrVXUUco/M1jT5kzB4dIlCRoqKNlUWHwrO7ebNSalWRUzpVkQZ0qyIMq1Yqe6kETDfT+2f4CqnRX0h8K92enqGYmB6qySHJN2woW+l2N9uWniTr8KoaYGoY9r2PD1VkEWeTL5k7DnVDalTc3yS1fL82W5gjUgdprm5O23kPTnUMrLDd4dO8icR4fHOAJEvY3VtmU+BVhqpHMUjOUHdFXFPUsuC9MMRgLJii2Jwu3WgXmiH1wPnU8xqPOumM4zy0foYTptaHTcFi0nRZYnV42AKspuCD4g1LVjIzVAFAKAUAoBQCgFAKAUAoBQCgFAKAUAoBQCgKzpJxyPAYd55bkCwVR3nc6LGv1idKtFXYOYxLJiJTi8WQ07d1d1hU/wBXH5823JrGpUvlHT3OiELalklZouZ0q6IJCVdFWZ0qyIM61ZEGVasVPdSCJh95Ptn+VaqdFbSHw/Vnp6hmJFxUuRSd+Q5k6Ae81VmtKm6klFf+Ld+SI0UWUa6sTdj5/wCw291UZerUU5ZaLJeH+9X3mDEy5dALsdhz/wBh51UmlSx3byS1f5q+SIzAIC7sL+LHYeQ5Cq6mjcqrVOmstlu+982YjOuUNrZhcaG5v9Xe9VsUp0pTdltr3ePI8oxIBK5TyNjb3jSqsqfGNhcmw8b1APHCOLNwmQyrc4NzeeIf1d954x4fWUbjXeuulUx9WWu32OepTtmjr0EququpDKwBUjYgi4Iqxie6gCgFAKAUAoBQCgFAKAUAoBQCgFAKAUAoDlXSrHHGcRZb3hwfZUeBnZQXf91SFHmWqKssMbLf2NaUbu4WuZG5mSrEGdKuiCQlXRVmdKsiBJjY00aVFPIsAfhV0irZ7jxmbuRTv5rBLb7xUL+NWsVuiRlm8MHMffEP4yUy5jEY8LhZyXthn7+t3i07K6d+q5G9aWUPh+rPUuExA/sjn0eL/wCdMuZjiRWGGZ2znCzZUJAtkbt6gmysb21GnM8qrhOpyVKnh3lr3LZeevhYjYrHBNGSRG8BJHInvLMoGXzqrgytKCn1pO0Vq/oub7vPQhti0UXDCV22yEEm3gOSiqNM7KdKXEdnq047vRfeT7s9lkRViaQ5msxG3sL6e23ntVW7HVOrToQcKd0nr/OXj/CPdqSMgXUnXxY//dBVHmcDnOpaEVlsl+ZvveZhMhPdHvOg93iai3Mt0UYfuPyWb89l79xjkVfpnN5f7L4/jRX2NI45K1KNlu/vJ/6XcZEbMNVI3Fjbbbw8D/rUaHK1Z2L/APJZjzGZuHsezFaTD3/VOTdP3HuPRlrtxY4qXzOOccLsdBqpQUAoBQCgFAKAUAoBQCgFAKAUAoBQCgPtSDiPRmQyQCVu9M0kresjs38CB7qxrv8A5GdVNdVFp1wBsQ229rj0uPGs0jWEHN2Xul7kiGQNqpB9KsROnKDtJW8TL14DBNWc7IoLMfMKNbee1XjFsybS1LjB8CxMupCQL9ftv9xTlH3j6VoopamTnyLaDopCPnXlmP13sv3EyqR6g1a/Io22Z8dLh+HxF1gVQAWyQogayi7MBpoBv7vEiivIgzz8Zjjg+UPnCXQEBC7hndVClEzEnM4Gl+e1RYEjA46Odc8MiSLci6EEXG4Ntj5UaaB5wR7Uv7T/ALcdQb1uzD4fqxxCYgBEPbc2U8h9J/cPxKjxqRQgm3OWkc338l5+13seJJRCFiiXM9uyt9gPpufAee5PnQtGLqt1Kjst39F3+xRTcWsxiwv52ZiRJMRdQRuqrftEX7twq37R3uPTjwicVU4jqwWkd/Fva/PtPZckfRfDqvWYtUZibkvYsWIt2pLAk+AVbAbWO9DGrxk6rUKCyWlsrfCtu+T6z5oh4zo0nfikkw8Y3aZrqfRH7fxZfQ1Dinsc8IWlZtylyjn839r+JRYjguIS7dSZ1H9Ygb4iNhm+6G9ao6fJnQ6uFWm1Bco5t+Nvq/IgI2cE5762IXSxHgfEH4Vi1hysVVWnH9uPm8/TT0Z7RANhaq3KTqTm7ydz1UFDJwFynFMEw+mMRE3oYTIPgYfxrpoPKS8DCstGdZq5gKAUAoBQCgFAKAUAoBQCgFAKAUAoBQH2pQOIdGEyQCI96F5Im9Y5GX/QH31jXX/Izqpvqoty4UEkgAbk1mizLjhXRiTE2eUGGPw0/OsPK/zY9e15Ct4wtqVXFTgrQeXp8tDacBwNcMCMM2QE3IcZ7nmWNnJ9WNXuQ68J/uQXiur6aehK+USr34cw5xsD7yrWt7iaEdHSl2ZW8V9Vf6HqLiMbG2bK3suCre4Na/uoRLh6iV7XXNZr5ohdIuGyTRSCBlEjxtGc5OUqwO9gSCMxItzIPgRaLtqYGHiWHZIAzkGR58IXy7XGIhFl0GgA38ayrPqS8CVqZcdwSKVussY5f1sTFH8gWHfGvda420ryqfETp6Mu1cjwnFYYsSBi0Y3JGWOYHKB3dI37vNN9jXbT4yEu1l7ff3LVHiUVyVvVv6mAdI4R1krOFl2ySgoYowdGdWsdSb6d4kAXtcdSaaujtpcPKtalBXS1trKXJeCyvotdytLS4oG7Nh8O5uzMPz+I0+ig1VOQHh76k9O1LhtEp1Fol2Kfi9G+b5kBeGYmCdDw2aQYe4EsByO1hfuyMrLHt3Cw30Ar0KVfh5U3CrBYtpLL5pWPK4mnVlJVKs772d0ueX9Tvzt/kbZw3DtL+cDBDqCT25QfFSWGWM81CkVwzi4uzKT4mnbCldcuzH5LN+LdyyiwEaHPa7D6bksfcTt6CwqphKvUmsOi5LJemvmJOJRKbGVL8gwJ+6NagR4atJXUXbwy+ZT8Y4dBi7t1E3WAaSohRvLV7Bx5G4qXmrMuqDjrKK87+1zTOK8LxGF1ljHVk2Et9BtbrFF8hN+dvMXtWMqW6N4ujpKTb7l9W17ESMNrmIOulhaw0031O+tY5FZWvloZuAqX4pglH0BiJW9BCYx+M34V0UFlJ+Bz1nojrVXMBQCgFAKAUAoBQCgFAKAUAoBQCgFAKA+0Bwnrfk2NnDaRTyTOp5SrI+Zf3lAPuNVqLpFlqvY3h1fM6T0W6N2tiMQvb3jjOyDwZh4yfy+GtzUxiorvKTnc2ypMxQCgPMkYYWYAjkRcfChaMnF3TsRf6NVfm2ePyRuz9w3UfChv+pk+2lLxWfz19Su48sqxC7I69dhvAq36TFa+4OtvAVSr2JeAvRlzj6r6NepK/pAD5xHj9RcfeW4HvtXkYOWZp+nb7DT9/k7MlRShwGVgwOxBuD76o01qYyi4u0lZkfiPDYsQuWaJXG4zDUHmrbqddxY1aE5Qd4sRnKPZdvAqOGcNs0y9W0wWTKGnmJBGRGs17l7FzYsDbS1exSk5U1J7/c6/1TwpOdvhjmvZLy13zLsRzkWDRRjkqs3wN1H4VoczlQWbUpeaX0fuV+JwRimVzPJlmISSxVRny9hhlAIvYqed05VtHrwa3Wa8N19fmV6ZRd4wXq/d/Qjcanjw7hfkwm7pJldmJHVzvZMwa73w4UDTWQe/OMbkvi6uzt4dX2sbIkYXRVA9BaqmMpOWrPVQVPkiBgVYAgixBFwRyIoDnnSfgHyQ9bH+jk6j9UTt/wAs/wDSfLbOpTvmjenU2ZSfkyJm4gcUe66OkP7NLXb95iT6AVquqsHm/ErPPrHX6gyFAKAUAoBQCgFAKAUAoBQCgFAKAUAoD7QHGeKYMTdahJB66VlYbqyzOVceYOtYubhUbR1KKlBJm6dCOl/yj/hcUQmLQeizKP6yPz9pfD0royksUdDnlFxdmbjVSooBQCgFAV/H4XeG0ahmEkL5S2UERzxuwzWNjlQ287bb1Eo4ouPMlGvf/wBR8pZYYD1DPvJNk03usQBKzSCx2JUb67V5z4Z005Sz8PzJHqx4enw6U+J12hv/AJfxXq+7U9YTo8F62TDzPHPnI61iWz2C3EqHRxmzcitzlIqrq6KSy/NBxXEdI4dIsrLJZWzdreVvHcmYXjrIcmLj6phu66x29ondF8z2R4tfSqSpJ5wd/c46lJxWJO8ef0fJ93yuSeHQs7Tsk7KDKLBRGV+Zi11Un8a9Lh8qUfP3ZWNWCylBP539Hb0J/VTDaWMjzjN/iH/0rUYqL1i/n/or+OmbqWukZylGusjA3SRWGhTmo8a3oO1RefqiJRoNZSa8l73+hnxSCR4nkwrlomLow6s2JRkP0r7OduQrJOxPQwek16/Yz/0mn0lkX7UUlvvZbfjUE/pZ7NPwkva9zInEoWNhNGTyzrf4XqCr4ass3B/JkhWB1BBoYtNanMumvST5eWwWGb/hwbYmddntvBGfH6zD0HjUyl0avvsWhDE+4z9C0C4uNQLARyAAeAAXSsKTu2a1tEdHrY5xQCgFAKAUAoBQCgFAKAUAoBQCgFAKA+0ByKTvyftZv8165qnaZ2Q7KKjpRGPk0kmoeNWeN1JDIyi4ZWGoPpV6Empq25FRJxZ3OtjkFAKAUBG4hj48OhklbKu3mSdlUDVmPIUNqFCpXngpq7/M3yXeVXySXG6zhosP4QXs7jnMw2X6g958KHd01Lg8qPWn/LZfCuf9z8luW02AiePqnijaO1urZFK2HhlItapTPNlJyblJ3bKHhnB5I4w+GnKgsx6mW7x2LtbKe+hsR4kad01lUoU6mqz7jo4l2qW5KK+SSGM4kAAMbE2GI7swOaMG26zAdgbj84FvtY3tXHLhakM45r82+xWlXcHlvqno/wA9NiNwiAxvL1UojLS9kgXw8l4ozbqwewxve6lcxJPa2ruou9ON/wAzZM6UZpzpea3X3XftuXsfFshCYhOpYmwJN42J2Cy2AufZbKeQNaYeRzFP054nLG2Fw0EQlfETDMpNvzcZV3bN9EDsgkg6Hnau7gaMJKdSbsor1eSKyextVeeWFAVXSHjmGwSZ8VIig6KpF2Y+yiDVj6VZRbLKTWjObcYxsvEDYQDB4a+ygLPKPrsvzSH2QbnxI2qsqijpmzpVStJWlJ25XZ9jgWNQiKFUCwAFgB6VyybbuyyRbdC1ti4xcm0cmptc6LqbVpS1ZlW0R0etjnFAKAUAoBQCgFAKAUAoBQCgFAKAUAoD7QHJMTGVlmU7iab8ZGI/BgffXPVVpHXTd4oqek/6JiP2T/ymlH9yPiTPss7hXQcYoBQFXxPjAjbqYkM052jU6KPakfZF9dT4A0O7h+Dc49LUeGHN790Vu/bc88P4OQ4nxDiWe2jWskYP0Y0+iPrHU86kmvxicOiorDD1l3ye/hoi2qDgPMz5VJ5An4ChaCvJIwcMTLDGDuET+UUNOIeKrJ979yTQxI0HDokRo0hRUYsWRVAUltyVGmtS23qWjJxalF2ZGkUwgq4MsBFjcZmUcmB76W8dx433A6bRr6ZS+Sfhyfdo9raOvxGCjwxGJhmiRQhASeT82EJBIjcm8IJC3tdeyNNK0U5OOHbU5XFxdnqVjflNwhFo1lmluVEcCZwSOUoPVkeeao6NkFfjOP8AEcToix4GM+NxLNb4ZEP3qhuMe8uoNlXheDRxOZTmkmPemlYu5/ePdHkLCspzbyNYxSM8lYs0RHeqMktuhiE41bbLFIT7ygHxufga2orVmVZ6I6JWpzigFAKAUAoBQCgFAKAUAoBQCgFAKAUAoDn/AE34f1WIEwHYmsD5Sqv/ALkA/wAPzrOrG6ub0pbGn9J/0TEfsn/lNZ0f3I+JrPss7hXQcYZgBcmwG5NCUm3ZFC+PkxnZwpyQ7NiSN+YhU94/XOg8L0PTXD0uE63EK89ocvje3w687Fpw3h0eHXLGu+rMTdmPtOx1Y+ZocfEcTUryxTfgtkuSWyOe9PsLnx5ImnjIw8NjDNJHvJP7JF9qrOrKFrFacFJZldhsXjY+5xPEEcpVik/EqG/Go/UX1SLOiuZKl41xJlZPlWHYMpU5sOQbEW3WTfWrKrHkTCLhNSWzT+RNi6RcSAtmwP8Agzf+WrY4cmZum3ncynjnFG2lwK+kEx/jNUqUOTK9Gz6uK4k/ex8Kfs8Nr8Wc1a8eQwGN+ETy/PcUxr+UbpCP/SUN+NWTXIYTxF0Swi2LQCVhs05aU/GQmjkybcydPhUZchjUp7OUW+HhVGyxWyQSRfNsZE9iRu0PsyHf0a/qKq2nqSjFHjFkJUXDAXKMLMPO3iPMXHnWUkWTPMlZsuiO9UZJuHQDh+WN8Qw1my5b/q1vl+8WZvRhXVGOGNjlqSuzaqkoKAUAoBQCgFAKAUAoBQCgFAKAxnEoLjOtxv2hp68t6mwMgqAKAUBG4lgExETRSC6sPDQg7hgfAggEHyqSTj3TfBSYaDERS79VIUbwkW3eHntdfA+RBOcaeGpFrS5vjxRZ1/iXEo8OuaRrXNlUC7MfZVRqx8hVxw/DVK8sMF4vZLm3sisHD5MZ2sUMkOhXDA78jMw7x+oNOd6HY+Ip8J1eHznvP/otviefKxfKoAsBYDYCh5jbbuxQg5301/Tm/YQ/5mIrGtsdFHQqErI1JEdWRDJMdXRUlxVoirJcdXRUzpV0QfWoyDBJVWWIspqjLIr8dhUkADre2oOoIPNWGoPpVLtE2K6TrY+cq+4OP4B/wPrVcn3E5osujHDRxByf7Oh/OXuCzb9Vl3A9o+7xNrwp2zZSdTZHTALVcwFAKAUAoBQCgFAKAUAoBQCgFAKA1jF5flcjMt4gsWcCFiS13W5bZ4xnF1AuNDewIrRaA2ZAABYWFtB5elZg+0AoBQGtdK+qxavguoXEyMNVJssdwRneQdw2vYDtGrJ2Z30ODTh0tZ4Yc95d0Vv46IseG8HEbddK5mnO8jDRR7Ma7IvpqfEmoK8RxjnHoqaww5Lfvk936LYtKg4hQCgOd9Nf05v2EP8AmYisa2x0UdCoSsjUzLe4ta2t+flarIhkuOroqS4q0RVkuOroqSEq6IPrUZBHkqrLESZASGsLi4BtqL2uAfC9h8KoyxCxUwTc7mwG5J5Ko1Y+Qqlm9Cb2LThPRd5yHxAMce4jv22+2R3F8hrzttVlBLUzlU2RtE/BomC5U6tkACPF2GUDZQRuv1TdfKtFJmRzzpt0ixKynCLPZYwM0sRaN2YgEKcp0yjcqbEtsLWrppQVr2IZh6OrjCgl+XYhVbVAZC5I9o9ZmsD4CtMEeRBtGC6Tyw6YhOsT9ZGO2B9aP6Xquv1aynRX9JNzZ+H8QjxC54pFdb2NjseRG6nyOtc7i1qSSaqCtj4mflT4d0AAjR0cNfNmaQFCLaMBFm8bgn2TVrZXB94BxJsVF1pjCAvIEGa5KpIyBjpoWy5reF6SVgWNVAoBQCgFAKAUB8kcKCWIAGpJNgBzJoDXsX0mbPGIIOsjZiC7NkzWRm/Ngg5u7ucqnSx1uOuHCTkrvIylWjF2LTh/Fo5jlBKyDeNxlcedvpD6y3HnWE6UoO0kaRkpK6J1ZknmWQKCzMFUC5JNgBzJO1C0YuTtFXZRnFy43SAtFh/Ge3bccolOyn2z7h41J6XRUuDzrdaf8do/E+f9q8+Ra8PwEeHQRxLlXfmSTuzE6sx5moOGvXqV546ju/zJcl3EmhiKAUAoDnfTX9Ob9hD/AJmIrGtsdFHQqErI1JEdWRDJMdXRUlxVoipLjq6KkhKuiA5sLnQczQggfLFc5Yg0zcolL29WHZX3kVDRN0S8PwHES6uVgT3PJ8O4vxaq2RGPkX3CuBQ4Y5kUmQixkc5nPlmPdHkth5UuUbuWVQQKA5n+UHoxklGJQXildRNfZCxALfZb8D5HTqpTvkyGXcUoIA8K3IEmHBoCtlwBV+sjZo5ALB0NmtyPgw12YEeVQ0nqC0wHSqSKy4mPOv62Ia/vRf6rf7IrCVD+JNyw+QRY0tMJ1ljcIoCgaZC+hN9ys0qMp8GtprfJ3jkSWfC8GYVKmTPd5Hvltq7s5G+12NvK1VbuCZVQKAUAoBQCgK7jHGY8NkDaySEiNBYFiLX1OigXGp5jckA6U6cpuyIlJRV2VEsTzkNiCGsbrEt+rXkSD84w9ptNLgCvWo8LGnm82cNSu5ZLJHzFy5XhBCnM5FzuPzTm6nwOlvQmuh7GKV7nycRS9lipI1GtipvYFWGqtfxBvUSUZZMuo1I9ZJnyTjMmDyhn69WNlRvnr8lIFpP3gOZavO4jhYxzi9dvsejwMKnEyaSyWbk8lFc2/wAb2R74co4gxbEsLKbjB62XXRplOsh00+jyvvXFKEoO0lY9P9ZToRw8I8957/4/xXq+7Q2gCqHnChAoBQCgFAVPFujkGKfrJA4fKFzI7LoCSAQDY2LHceNLJ6ospNaGv8S6IxwL1nyyZVzIvaRZNXdUUAKgY3ZgN/GoVOL2LdLIxYfoxK98mJjNtw8EiMPVS9xfnanRRRPSskp0WxA/rIT98UwLmOk7jKOjmI8JIB7nP+1WSRGMzR9HMR44mIfZhYn4mT/SpuiMTJMfRn28VM3ML1aj8EzD41OIrdkiLo3hhYtCJCNjMWkI9M5NvdUYmC1RAosAAOQqpB9oBQCgFAeZYldSrKGUixVgCCD4EHcVKdga5jeigXtYV+q/umuY/RRvH+72R7NbRrvcixTviXgYJiEMTE2BJujH6kg0PobHyrojJS0IJqyBqsDxLhgaArXwTI/WRO0cntIbE+TDZx5MCKhpPUFtgOlrx9nFR3H62JSfe8WpHqub0ArCdH+JNzacHi0mQPE6uh2ZSCP/AN8q52mtSTNUAUAoBQCgNf6QRh54VZQymHEAgi4Iz4bQjxrv4FXkzn4l2ivEgfI3i+Yfs/qpCSv7r6sn/UOQFelZrQ48SepU8S4oXmhgKZCWuQ41Flc3RwcrahdtddbXrCvWUFd7HZQgowc9z3i+HWVnU3cXK32vY6b+debR4/pJ4bWvodVDiIucY1F1d7ambozEpUysc0p0Lta9vAADRF3sBXqUIrtPN8/zQj/6vETbVKKw01morS/NvWT5t+RO4o0XZ6wEvc9WEv1l/HIV7Q8yCABubVpNRatI8qDkneJY9F8VO3WJOwOXIUvbMFYHsuy2VmBU6gDcDW1z5HE0lTlZHoUp443L2uY0FAKAUAoBQGLEglTlVWIIIDbGxB9x00PgbVKBC4dgiJHmIdS4AyPIzkWZjfViFuW7q6WA9BLewLKqgUAoBQCgFAKAUAoBQCgFAeJoVdSrqGUixVgCCORB3qU2tAa5jOiuTtYWTJ/dSElPRW1aP3XUeC1vGvzIsVRxbRMEnRomO2but9hx2W9N+YFdEZJ6EEwMGqQYZsKDQFZJh2hYyxSNE/i6ka29pT2X94PlUNJ6gteiXTgYqX5NKuWTLdHAIWSx1ABvlaxBtc3udrVzVKVs0WTNzrACgI0GJLSSJlsEyWN9ywJOngBp+NWcbJMEmqgouN/pMH7HEf5mGrv4DtM5uK7K8SGcQWcoiNoDeQjsg20AB1c6jbTzvpXp3zsjjtldlJj+Esj9YbzqR2hJqSbctgOVhYVhVpXvfNM9Hh6tOVPo3k+ZDXFSAWhuwsLxzEm1wNFk1YaXNmDctK4aPBxhPGs2jV8Oo5yfyJHB8US7QooilHe60Ds3AYiNQbSGzKbjsjML8q74clkc3E1Mfei/wmCWO5F2c96RtWbyJ8ByUWA8BWyjY4nJsn8D+em+zF/3K8vj+2vD7nbw3Y8y6rhOgUAoBQCgFAKAUAoBQCgFAKAUAoBQCgFAKAUAoBQGPE4dJFKSIrqdCrAEH1B0NSm1oDXMZ0XZO1hZLD9TKSV/dfVk9DmGmgFbxr8yLFYMaY2EcyNFIdle3a+ww7L+4352roTTzRBr/TbH3KQqbCwd7eOpCj0uGPuFSDW8OqkkvfItibb3Jsqj6xIPoFY+FAdL6BzB2zRhlQwgsrOza9YwVrk6khW15W5VhXthJRYdPONNhMK5icCc/Ng2v2SCzZT3gFBvasqcLskncEwmQBw5frI1LsTu+pzW8L5jp4WFTUlfLkEWtYgqOP8ABPlWRg5Vo8wANyjBspKuoIJF0Xx8PGtqNV03crOGJWK2TEtEcuITqjsHveMnyk8CfAMFJ8Aa9WlxMKnczhnQlHvJNdBgfAo3tQm7IOBUGTEXANp1Iv4H5NBqPPU1Vasl6IywwPGTaQuliQrAFgfAB7i4371z51KTQbTJPRbFCWSdlDC3VqwYWIYZyV5G2Yagka15XGu814Hdw8bRNhriNxQCgFAKAUAoBQCgFAKAUAoBQCgFAKAUAoBQCgFAKAUBixWGSVSkiK6ndWAIPuNSm1oDSuL/AJN0lmEsWKljXLlMbDrBpcghmOYWvtc+7at1Xe5FimHRjIGw0yu8glzKIgwEi9WLG9uyurA3OhB1rdTTVyDf+jvChhYsumdjd7bCyhVReSqqqo9L7k1yVJ4mWRz7ophv6W4pisXKC0UWaKMHYKVKZQPMZm/eraTwRyINz6IO0SvgZfnMObIfbgN+rcc7AFD5oazqK/WRJsVYgUB8dQQQQCDuDt8KApZuAZNcM/V/3TXMXoo3j/d0Hsmuqlxc4a5oynRjIgnFFGCTIYmJsLm6MfqSbG/I2byr0qXEQqaanHOjKBFgxKxviC5tedQBYkk/JoLKqjVm8hWmJRu2VwuVkiyw/C5J9ZS0Uf6tTaRh9dx3B9VTf6w1FefW41vKB10+HUc5F7h4FjUIiKijQKoAA9AK4G7nQZKgCgFAKAUAoBQCgFAKAUAoBQCgFAKAUAoBQCgFAKAUAoBQCgFAVPSriMuGwzywQiWQWspNgATqx5gb2q9OKbzBrfRroA0Sf8Ri5jmLO0MLmOPMx1Jy2LfHTatZ1c8hY2bC9HcNG6yJCBIugcliwHLMTe3lWTqSYLSqAUAoBQHmaJXUqyhlIsQwBBHIg70BX8N4DBh3eSKOzObklma3ZVbLmJyLZF0FhoKvKpKWrCSWhZVQCgFAKAUAoBQCgFAKAUAoBQCgFAKAUAoBQCgFAKAUAoBQCgFAKAUBC4thnmTq1YIGuHbcgfVG2bzOg5HarwaTuDNg8IsQsCxJ3ZiSxPmT67bColJsGeqgUAoBQCgFAKAUAoBQCgFAKAUAoBQCgFAKAUAoBQCgFAKAUAoBQCgFAKAUAoBQCgFAKkCoAoBQH//Z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7418" name="Picture 10" descr="http://900igr.net/datas/fizika/Tablitsy-po-fizike/0039-039-Skhema-opyta-Rezerforda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20" t="19683" r="28492" b="9630"/>
          <a:stretch/>
        </p:blipFill>
        <p:spPr bwMode="auto">
          <a:xfrm>
            <a:off x="35496" y="1988840"/>
            <a:ext cx="5896882" cy="4847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307081"/>
              </p:ext>
            </p:extLst>
          </p:nvPr>
        </p:nvGraphicFramePr>
        <p:xfrm>
          <a:off x="154020" y="908721"/>
          <a:ext cx="8738460" cy="4752528"/>
        </p:xfrm>
        <a:graphic>
          <a:graphicData uri="http://schemas.openxmlformats.org/drawingml/2006/table">
            <a:tbl>
              <a:tblPr/>
              <a:tblGrid>
                <a:gridCol w="8738460"/>
              </a:tblGrid>
              <a:tr h="4752528">
                <a:tc>
                  <a:txBody>
                    <a:bodyPr/>
                    <a:lstStyle/>
                    <a:p>
                      <a:pPr algn="r"/>
                      <a:r>
                        <a:rPr lang="el-GR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α-</a:t>
                      </a:r>
                      <a:r>
                        <a:rPr lang="ru-RU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частинки</a:t>
                      </a:r>
                      <a:r>
                        <a:rPr lang="ru-RU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вилітали</a:t>
                      </a:r>
                      <a:r>
                        <a:rPr lang="ru-RU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з </a:t>
                      </a:r>
                      <a:r>
                        <a:rPr lang="ru-RU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джерела</a:t>
                      </a:r>
                      <a:r>
                        <a:rPr lang="ru-RU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радіоактивного</a:t>
                      </a:r>
                      <a:r>
                        <a:rPr lang="ru-RU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dirty="0" err="1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випромінювання</a:t>
                      </a:r>
                      <a:r>
                        <a:rPr lang="ru-RU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К, </a:t>
                      </a:r>
                      <a:r>
                        <a:rPr lang="ru-RU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розміщеного</a:t>
                      </a:r>
                      <a:r>
                        <a:rPr lang="ru-RU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у </a:t>
                      </a:r>
                      <a:r>
                        <a:rPr lang="ru-RU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свинцевому</a:t>
                      </a:r>
                      <a:r>
                        <a:rPr lang="ru-RU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контейнері</a:t>
                      </a:r>
                      <a:r>
                        <a:rPr lang="ru-RU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, та проходили </a:t>
                      </a:r>
                      <a:r>
                        <a:rPr lang="ru-RU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крізь</a:t>
                      </a:r>
                      <a:r>
                        <a:rPr lang="ru-RU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золоту </a:t>
                      </a:r>
                      <a:r>
                        <a:rPr lang="ru-RU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фольгу Ф. </a:t>
                      </a:r>
                      <a:r>
                        <a:rPr lang="ru-RU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Навколо</a:t>
                      </a:r>
                      <a:r>
                        <a:rPr lang="ru-RU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фольги </a:t>
                      </a:r>
                      <a:r>
                        <a:rPr lang="ru-RU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міг</a:t>
                      </a:r>
                      <a:r>
                        <a:rPr lang="ru-RU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обертатися</a:t>
                      </a:r>
                      <a:r>
                        <a:rPr lang="ru-RU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dirty="0" err="1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екран</a:t>
                      </a:r>
                      <a:r>
                        <a:rPr lang="ru-RU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Э, </a:t>
                      </a:r>
                      <a:r>
                        <a:rPr lang="ru-RU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який</a:t>
                      </a:r>
                      <a:r>
                        <a:rPr lang="ru-RU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спалахував</a:t>
                      </a:r>
                      <a:r>
                        <a:rPr lang="ru-RU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у </a:t>
                      </a:r>
                      <a:r>
                        <a:rPr lang="ru-RU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місцях</a:t>
                      </a:r>
                      <a:r>
                        <a:rPr lang="ru-RU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попадання</a:t>
                      </a:r>
                      <a:r>
                        <a:rPr lang="ru-RU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endParaRPr lang="ru-RU" dirty="0" smtClean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  <a:p>
                      <a:pPr algn="r"/>
                      <a:r>
                        <a:rPr lang="el-GR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α-</a:t>
                      </a:r>
                      <a:r>
                        <a:rPr lang="ru-RU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частинок</a:t>
                      </a:r>
                      <a:r>
                        <a:rPr lang="ru-RU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  <a:p>
                      <a:pPr algn="r"/>
                      <a:r>
                        <a:rPr lang="ru-RU" dirty="0" err="1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Спалахи</a:t>
                      </a:r>
                      <a:r>
                        <a:rPr lang="ru-RU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спостерігалися</a:t>
                      </a:r>
                      <a:r>
                        <a:rPr lang="ru-RU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endParaRPr lang="ru-RU" dirty="0" smtClean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  <a:p>
                      <a:pPr algn="r"/>
                      <a:r>
                        <a:rPr lang="ru-RU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за </a:t>
                      </a:r>
                      <a:r>
                        <a:rPr lang="ru-RU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допомогою</a:t>
                      </a:r>
                      <a:r>
                        <a:rPr lang="ru-RU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мікроскопа</a:t>
                      </a:r>
                      <a:r>
                        <a:rPr lang="ru-RU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. </a:t>
                      </a:r>
                      <a:endParaRPr lang="ru-RU" dirty="0" smtClean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  <a:p>
                      <a:pPr algn="r"/>
                      <a:r>
                        <a:rPr lang="ru-RU" dirty="0" err="1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Виявилось</a:t>
                      </a:r>
                      <a:r>
                        <a:rPr lang="ru-RU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, </a:t>
                      </a:r>
                      <a:r>
                        <a:rPr lang="ru-RU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що</a:t>
                      </a:r>
                      <a:r>
                        <a:rPr lang="ru-RU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деякі</a:t>
                      </a:r>
                      <a:r>
                        <a:rPr lang="ru-RU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ядра </a:t>
                      </a:r>
                      <a:r>
                        <a:rPr lang="ru-RU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гелію</a:t>
                      </a:r>
                      <a:r>
                        <a:rPr lang="ru-RU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, </a:t>
                      </a:r>
                      <a:endParaRPr lang="ru-RU" dirty="0" smtClean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  <a:p>
                      <a:pPr algn="r"/>
                      <a:r>
                        <a:rPr lang="ru-RU" dirty="0" err="1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пройшовши</a:t>
                      </a:r>
                      <a:r>
                        <a:rPr lang="ru-RU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крізь</a:t>
                      </a:r>
                      <a:r>
                        <a:rPr lang="ru-RU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фольгу, </a:t>
                      </a:r>
                      <a:endParaRPr lang="ru-RU" dirty="0" smtClean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  <a:p>
                      <a:pPr algn="r"/>
                      <a:r>
                        <a:rPr lang="ru-RU" dirty="0" err="1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відхилялися</a:t>
                      </a:r>
                      <a:r>
                        <a:rPr lang="ru-RU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на </a:t>
                      </a:r>
                      <a:r>
                        <a:rPr lang="ru-RU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значні</a:t>
                      </a:r>
                      <a:r>
                        <a:rPr lang="ru-RU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кути, </a:t>
                      </a:r>
                      <a:endParaRPr lang="ru-RU" dirty="0" smtClean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  <a:p>
                      <a:pPr algn="r"/>
                      <a:r>
                        <a:rPr lang="ru-RU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а </a:t>
                      </a:r>
                      <a:r>
                        <a:rPr lang="ru-RU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незначна</a:t>
                      </a:r>
                      <a:r>
                        <a:rPr lang="ru-RU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кількість</a:t>
                      </a:r>
                      <a:r>
                        <a:rPr lang="ru-RU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endParaRPr lang="ru-RU" dirty="0" smtClean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  <a:p>
                      <a:pPr algn="r"/>
                      <a:r>
                        <a:rPr lang="ru-RU" dirty="0" err="1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навіть</a:t>
                      </a:r>
                      <a:r>
                        <a:rPr lang="ru-RU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відбивається</a:t>
                      </a:r>
                      <a:r>
                        <a:rPr lang="ru-RU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назад. </a:t>
                      </a:r>
                      <a:endParaRPr lang="ru-RU" dirty="0" smtClean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  <a:p>
                      <a:pPr algn="r"/>
                      <a:r>
                        <a:rPr lang="ru-RU" dirty="0" err="1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Основна</a:t>
                      </a:r>
                      <a:r>
                        <a:rPr lang="ru-RU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ж </a:t>
                      </a:r>
                      <a:r>
                        <a:rPr lang="ru-RU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кількість</a:t>
                      </a:r>
                      <a:r>
                        <a:rPr lang="ru-RU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ядер </a:t>
                      </a:r>
                      <a:endParaRPr lang="ru-RU" dirty="0" smtClean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  <a:p>
                      <a:pPr algn="r"/>
                      <a:r>
                        <a:rPr lang="ru-RU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проходила </a:t>
                      </a:r>
                      <a:r>
                        <a:rPr lang="ru-RU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крізь</a:t>
                      </a:r>
                      <a:r>
                        <a:rPr lang="ru-RU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фольгу так, </a:t>
                      </a:r>
                      <a:endParaRPr lang="ru-RU" dirty="0" smtClean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  <a:p>
                      <a:pPr algn="r"/>
                      <a:r>
                        <a:rPr lang="ru-RU" dirty="0" err="1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ніби</a:t>
                      </a:r>
                      <a:r>
                        <a:rPr lang="ru-RU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її</a:t>
                      </a:r>
                      <a:r>
                        <a:rPr lang="ru-RU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там і не </a:t>
                      </a:r>
                      <a:r>
                        <a:rPr lang="ru-RU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було</a:t>
                      </a:r>
                      <a:r>
                        <a:rPr lang="ru-RU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57200" y="27193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53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912662"/>
              </p:ext>
            </p:extLst>
          </p:nvPr>
        </p:nvGraphicFramePr>
        <p:xfrm>
          <a:off x="457200" y="332656"/>
          <a:ext cx="8229600" cy="630936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6264696"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На </a:t>
                      </a:r>
                      <a:r>
                        <a:rPr lang="ru-RU" sz="2400" b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основі</a:t>
                      </a:r>
                      <a:r>
                        <a:rPr lang="ru-RU" sz="2400" b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отриманих</a:t>
                      </a:r>
                      <a:r>
                        <a:rPr lang="ru-RU" sz="2400" b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даних</a:t>
                      </a:r>
                      <a:r>
                        <a:rPr lang="ru-RU" sz="2400" b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Резерфорд </a:t>
                      </a:r>
                      <a:r>
                        <a:rPr lang="ru-RU" sz="2400" b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сформулював</a:t>
                      </a:r>
                      <a:r>
                        <a:rPr lang="ru-RU" sz="2400" b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такі</a:t>
                      </a:r>
                      <a:r>
                        <a:rPr lang="ru-RU" sz="2400" b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висновки</a:t>
                      </a:r>
                      <a:r>
                        <a:rPr lang="ru-RU" sz="2400" b="1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:</a:t>
                      </a:r>
                    </a:p>
                    <a:p>
                      <a:endParaRPr lang="ru-RU" sz="2400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  <a:p>
                      <a:r>
                        <a:rPr lang="ru-RU" sz="240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- </a:t>
                      </a:r>
                      <a:r>
                        <a:rPr lang="ru-RU" sz="2400" i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В </a:t>
                      </a:r>
                      <a:r>
                        <a:rPr lang="ru-RU" sz="2400" i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центрі</a:t>
                      </a:r>
                      <a:r>
                        <a:rPr lang="ru-RU" sz="2400" i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атома </a:t>
                      </a:r>
                      <a:r>
                        <a:rPr lang="ru-RU" sz="2400" i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розташоване</a:t>
                      </a:r>
                      <a:r>
                        <a:rPr lang="ru-RU" sz="2400" i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позитивно </a:t>
                      </a:r>
                      <a:r>
                        <a:rPr lang="ru-RU" sz="2400" i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заряджене</a:t>
                      </a:r>
                      <a:r>
                        <a:rPr lang="ru-RU" sz="2400" i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2400" i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атомне</a:t>
                      </a:r>
                      <a:r>
                        <a:rPr lang="ru-RU" sz="2400" i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ядро, </a:t>
                      </a:r>
                      <a:r>
                        <a:rPr lang="ru-RU" sz="2400" i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діаметр</a:t>
                      </a:r>
                      <a:r>
                        <a:rPr lang="ru-RU" sz="2400" i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2400" i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якого</a:t>
                      </a:r>
                      <a:r>
                        <a:rPr lang="ru-RU" sz="2400" i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~ 10</a:t>
                      </a:r>
                      <a:r>
                        <a:rPr lang="ru-RU" sz="2400" i="1" baseline="3000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-15</a:t>
                      </a:r>
                      <a:r>
                        <a:rPr lang="ru-RU" sz="2400" i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м. В </a:t>
                      </a:r>
                      <a:r>
                        <a:rPr lang="ru-RU" sz="2400" i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ядрі</a:t>
                      </a:r>
                      <a:r>
                        <a:rPr lang="ru-RU" sz="2400" i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2400" i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зосереджена</a:t>
                      </a:r>
                      <a:r>
                        <a:rPr lang="ru-RU" sz="2400" i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практично вся </a:t>
                      </a:r>
                      <a:r>
                        <a:rPr lang="ru-RU" sz="2400" i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маса</a:t>
                      </a:r>
                      <a:r>
                        <a:rPr lang="ru-RU" sz="2400" i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атома</a:t>
                      </a:r>
                      <a:r>
                        <a:rPr lang="ru-RU" sz="2400" i="1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  <a:p>
                      <a:endParaRPr lang="ru-RU" sz="2400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  <a:p>
                      <a:r>
                        <a:rPr lang="ru-RU" sz="240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- </a:t>
                      </a:r>
                      <a:r>
                        <a:rPr lang="ru-RU" sz="2400" i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Навколо</a:t>
                      </a:r>
                      <a:r>
                        <a:rPr lang="ru-RU" sz="2400" i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ядра на </a:t>
                      </a:r>
                      <a:r>
                        <a:rPr lang="ru-RU" sz="2400" i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досить</a:t>
                      </a:r>
                      <a:r>
                        <a:rPr lang="ru-RU" sz="2400" i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2400" i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великій</a:t>
                      </a:r>
                      <a:r>
                        <a:rPr lang="ru-RU" sz="2400" i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2400" i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відстані</a:t>
                      </a:r>
                      <a:r>
                        <a:rPr lang="ru-RU" sz="2400" i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2400" i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від</a:t>
                      </a:r>
                      <a:r>
                        <a:rPr lang="ru-RU" sz="2400" i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2400" i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нього</a:t>
                      </a:r>
                      <a:r>
                        <a:rPr lang="ru-RU" sz="2400" i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2400" i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обертаються</a:t>
                      </a:r>
                      <a:r>
                        <a:rPr lang="ru-RU" sz="2400" i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негативно </a:t>
                      </a:r>
                      <a:r>
                        <a:rPr lang="ru-RU" sz="2400" i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заряджені</a:t>
                      </a:r>
                      <a:r>
                        <a:rPr lang="ru-RU" sz="2400" i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2400" i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електрони</a:t>
                      </a:r>
                      <a:r>
                        <a:rPr lang="ru-RU" sz="2400" i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2400" i="1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(атом </a:t>
                      </a:r>
                      <a:r>
                        <a:rPr lang="ru-RU" sz="2400" i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в основному </a:t>
                      </a:r>
                      <a:r>
                        <a:rPr lang="ru-RU" sz="2400" i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пустотілий</a:t>
                      </a:r>
                      <a:r>
                        <a:rPr lang="ru-RU" sz="2400" i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).</a:t>
                      </a:r>
                      <a:endParaRPr lang="ru-RU" sz="2400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  <a:p>
                      <a:r>
                        <a:rPr lang="ru-RU" sz="240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  <a:p>
                      <a:r>
                        <a:rPr lang="ru-RU" sz="240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- </a:t>
                      </a:r>
                      <a:r>
                        <a:rPr lang="ru-RU" sz="2400" i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Позитивний</a:t>
                      </a:r>
                      <a:r>
                        <a:rPr lang="ru-RU" sz="2400" i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заряд ядра по модулю </a:t>
                      </a:r>
                      <a:r>
                        <a:rPr lang="ru-RU" sz="2400" i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дорівнює</a:t>
                      </a:r>
                      <a:r>
                        <a:rPr lang="ru-RU" sz="2400" i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2400" i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добутку</a:t>
                      </a:r>
                      <a:r>
                        <a:rPr lang="ru-RU" sz="2400" i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заряду </a:t>
                      </a:r>
                      <a:r>
                        <a:rPr lang="ru-RU" sz="2400" i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електрона</a:t>
                      </a:r>
                      <a:r>
                        <a:rPr lang="ru-RU" sz="2400" i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на </a:t>
                      </a:r>
                      <a:r>
                        <a:rPr lang="ru-RU" sz="2400" i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порядковий</a:t>
                      </a:r>
                      <a:r>
                        <a:rPr lang="ru-RU" sz="2400" i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номер </a:t>
                      </a:r>
                      <a:r>
                        <a:rPr lang="ru-RU" sz="2400" i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хімічного</a:t>
                      </a:r>
                      <a:r>
                        <a:rPr lang="ru-RU" sz="2400" i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2400" i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елемента</a:t>
                      </a:r>
                      <a:r>
                        <a:rPr lang="ru-RU" sz="2400" i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в </a:t>
                      </a:r>
                      <a:r>
                        <a:rPr lang="ru-RU" sz="2400" i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таблиці</a:t>
                      </a:r>
                      <a:r>
                        <a:rPr lang="ru-RU" sz="2400" i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ru-RU" sz="2400" i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Менделєєва</a:t>
                      </a:r>
                      <a:r>
                        <a:rPr lang="ru-RU" sz="2400" i="1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  <a:p>
                      <a:endParaRPr lang="ru-RU" sz="2400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  <a:p>
                      <a:r>
                        <a:rPr lang="ru-RU" sz="2400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- </a:t>
                      </a:r>
                      <a:r>
                        <a:rPr lang="ru-RU" sz="2400" i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У </a:t>
                      </a:r>
                      <a:r>
                        <a:rPr lang="ru-RU" sz="2400" i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цілому</a:t>
                      </a:r>
                      <a:r>
                        <a:rPr lang="ru-RU" sz="2400" i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атом є </a:t>
                      </a:r>
                      <a:r>
                        <a:rPr lang="ru-RU" sz="2400" i="1" dirty="0" err="1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електрично</a:t>
                      </a:r>
                      <a:r>
                        <a:rPr lang="ru-RU" sz="2400" i="1" dirty="0"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 нейтральною системою.</a:t>
                      </a:r>
                      <a:endParaRPr lang="ru-RU" sz="2400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7200" y="25828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54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297431"/>
              </p:ext>
            </p:extLst>
          </p:nvPr>
        </p:nvGraphicFramePr>
        <p:xfrm>
          <a:off x="323528" y="332656"/>
          <a:ext cx="8424935" cy="6408712"/>
        </p:xfrm>
        <a:graphic>
          <a:graphicData uri="http://schemas.openxmlformats.org/drawingml/2006/table">
            <a:tbl>
              <a:tblPr/>
              <a:tblGrid>
                <a:gridCol w="8424935"/>
              </a:tblGrid>
              <a:tr h="6408712">
                <a:tc>
                  <a:txBody>
                    <a:bodyPr/>
                    <a:lstStyle/>
                    <a:p>
                      <a:r>
                        <a:rPr lang="ru-RU" sz="2000" u="sng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Протиріччя</a:t>
                      </a:r>
                      <a:r>
                        <a:rPr lang="ru-RU" sz="2000" u="sng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u="sng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теорії</a:t>
                      </a:r>
                      <a:r>
                        <a:rPr lang="ru-RU" sz="2000" u="sng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Резерфорда:</a:t>
                      </a:r>
                      <a:endParaRPr lang="en-US" sz="2000" u="sng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2000" u="sng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+mj-lt"/>
                        <a:buAutoNum type="arabicPeriod"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Ядро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атома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заряджене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позитивно, а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електрони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– негативно.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Це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означає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що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між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ними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існує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сила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кулонівського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перетягування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Тож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для того,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щоб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електрони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не впали на ядро, вони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повинні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рухатися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навколо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нього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з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доцентровим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прискоренням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endParaRPr lang="ru-RU" sz="2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+mj-lt"/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За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електродинамікою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Максвелла,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електричний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заряд,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що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прискорено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рухається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повинен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неперервно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випромінювати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електромагнітні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хвилі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 нормальному </a:t>
                      </a:r>
                      <a:r>
                        <a:rPr lang="ru-RU" sz="2000" b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стані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атоми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не </a:t>
                      </a:r>
                      <a:r>
                        <a:rPr lang="ru-RU" sz="2000" b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випромінюють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>
                        <a:buFont typeface="+mj-lt"/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2.  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Повсякденний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досвід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говорить про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стабільність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атомів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Але через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випромінювання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електромагнітних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хвиль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енергія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електронів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повинна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була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б весь час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зменшуватися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і результатом такого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процесу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було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б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їх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падіння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на ядро.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Розрахунки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показують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що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процес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«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падіння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»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тривав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би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всього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10</a:t>
                      </a:r>
                      <a:r>
                        <a:rPr lang="ru-RU" sz="2000" baseline="30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-8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>
                        <a:buFont typeface="+mj-lt"/>
                        <a:buNone/>
                      </a:pP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2000" b="1" u="sng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Насправді</a:t>
                      </a:r>
                      <a:r>
                        <a:rPr lang="ru-RU" sz="2000" b="1" u="sng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1" u="sng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нічого</a:t>
                      </a:r>
                      <a:r>
                        <a:rPr lang="ru-RU" sz="2000" b="1" u="sng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1" u="sng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подібного</a:t>
                      </a:r>
                      <a:r>
                        <a:rPr lang="ru-RU" sz="2000" b="1" u="sng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не </a:t>
                      </a:r>
                      <a:r>
                        <a:rPr lang="ru-RU" sz="2000" b="1" u="sng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відбувається</a:t>
                      </a:r>
                      <a:r>
                        <a:rPr lang="ru-RU" sz="2000" b="1" u="sng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endParaRPr lang="ru-RU" sz="2000" b="1" u="sng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2000" b="1" u="sng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Атоми</a:t>
                      </a:r>
                      <a:r>
                        <a:rPr lang="ru-RU" sz="2000" b="1" u="sng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1" u="sng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стійкі</a:t>
                      </a:r>
                      <a:r>
                        <a:rPr lang="ru-RU" sz="2000" b="1" u="sng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і у нормальному (не </a:t>
                      </a:r>
                      <a:r>
                        <a:rPr lang="ru-RU" sz="2000" b="1" u="sng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збудженому</a:t>
                      </a:r>
                      <a:r>
                        <a:rPr lang="ru-RU" sz="2000" b="1" u="sng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lang="ru-RU" sz="2000" b="1" u="sng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стані</a:t>
                      </a:r>
                      <a:r>
                        <a:rPr lang="ru-RU" sz="2000" b="1" u="sng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1" u="sng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можуть</a:t>
                      </a:r>
                      <a:r>
                        <a:rPr lang="ru-RU" sz="2000" b="1" u="sng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1" u="sng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існувати</a:t>
                      </a:r>
                      <a:r>
                        <a:rPr lang="ru-RU" sz="2000" b="1" u="sng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1" u="sng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безмежно</a:t>
                      </a:r>
                      <a:r>
                        <a:rPr lang="ru-RU" sz="2000" b="1" u="sng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1" u="sng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довго</a:t>
                      </a:r>
                      <a:r>
                        <a:rPr lang="ru-RU" sz="2000" b="1" u="sng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абсолютно не </a:t>
                      </a:r>
                      <a:r>
                        <a:rPr lang="ru-RU" sz="2000" b="1" u="sng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випромінюючи</a:t>
                      </a:r>
                      <a:r>
                        <a:rPr lang="ru-RU" sz="2000" b="1" u="sng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1" u="sng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електромагнітні</a:t>
                      </a:r>
                      <a:r>
                        <a:rPr lang="ru-RU" sz="2000" b="1" u="sng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1" u="sng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хвилі</a:t>
                      </a:r>
                      <a:r>
                        <a:rPr lang="ru-RU" sz="2000" b="1" u="sng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290" marR="82290" marT="41145" marB="411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68363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587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096" y="260648"/>
            <a:ext cx="907190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600" b="1" dirty="0" smtClean="0"/>
              <a:t>Атомна модель Бора</a:t>
            </a:r>
            <a:endParaRPr lang="ru-RU" sz="2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7" y="1196752"/>
            <a:ext cx="590465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За основу Бор взяв </a:t>
            </a:r>
            <a:r>
              <a:rPr lang="ru-RU" sz="2400" b="1" dirty="0" err="1" smtClean="0"/>
              <a:t>планетарну</a:t>
            </a:r>
            <a:r>
              <a:rPr lang="ru-RU" sz="2400" b="1" dirty="0" smtClean="0"/>
              <a:t> модель Резерфорда,</a:t>
            </a:r>
          </a:p>
          <a:p>
            <a:r>
              <a:rPr lang="uk-UA" sz="2400" dirty="0" smtClean="0"/>
              <a:t>Але ввів уточнення, що електрони у атомі рухаються лише по певним орбітам, заходячись на який, вони не випромінюють. А випромінювання чи поглинання може бути лише при переході на іншу орбіту.</a:t>
            </a:r>
            <a:endParaRPr lang="ru-RU" sz="2400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5138333" y="3429001"/>
            <a:ext cx="3970171" cy="3413014"/>
            <a:chOff x="5949461" y="4270263"/>
            <a:chExt cx="2952750" cy="2571751"/>
          </a:xfrm>
        </p:grpSpPr>
        <p:pic>
          <p:nvPicPr>
            <p:cNvPr id="5122" name="Picture 2" descr="https://upload.wikimedia.org/wikipedia/commons/thumb/5/55/Bohr-atom-PAR.svg/310px-Bohr-atom-PAR.svg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49461" y="4270263"/>
              <a:ext cx="2952750" cy="25717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7884368" y="5445224"/>
              <a:ext cx="93610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latin typeface="Times New Roman"/>
                  <a:cs typeface="Times New Roman"/>
                </a:rPr>
                <a:t>∆Е=</a:t>
              </a:r>
              <a:r>
                <a:rPr lang="en-US" dirty="0" smtClean="0">
                  <a:latin typeface="Times New Roman"/>
                  <a:cs typeface="Times New Roman"/>
                </a:rPr>
                <a:t>h</a:t>
              </a:r>
              <a:r>
                <a:rPr lang="el-GR" dirty="0" smtClean="0">
                  <a:latin typeface="Times New Roman"/>
                  <a:cs typeface="Times New Roman"/>
                </a:rPr>
                <a:t>ν</a:t>
              </a: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1362587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5776" y="2702137"/>
            <a:ext cx="66967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Тут про спектри</a:t>
            </a:r>
            <a:endParaRPr lang="ru-RU" sz="4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969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097" y="145068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/>
              <a:t>Постулати   Бора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7037" y="729843"/>
            <a:ext cx="8280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основні</a:t>
            </a:r>
            <a:r>
              <a:rPr lang="ru-RU" sz="2400" dirty="0" smtClean="0"/>
              <a:t> </a:t>
            </a:r>
            <a:r>
              <a:rPr lang="ru-RU" sz="2400" dirty="0" err="1"/>
              <a:t>положення</a:t>
            </a:r>
            <a:r>
              <a:rPr lang="ru-RU" sz="2400" dirty="0"/>
              <a:t> </a:t>
            </a:r>
            <a:r>
              <a:rPr lang="ru-RU" sz="2400" dirty="0" err="1"/>
              <a:t>будови</a:t>
            </a:r>
            <a:r>
              <a:rPr lang="ru-RU" sz="2400" dirty="0"/>
              <a:t> атома,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враховують</a:t>
            </a:r>
            <a:r>
              <a:rPr lang="ru-RU" sz="2400" dirty="0"/>
              <a:t> квантований характер </a:t>
            </a:r>
            <a:r>
              <a:rPr lang="ru-RU" sz="2400" dirty="0" err="1"/>
              <a:t>енергії</a:t>
            </a:r>
            <a:r>
              <a:rPr lang="ru-RU" sz="2400" dirty="0"/>
              <a:t>, </a:t>
            </a:r>
            <a:r>
              <a:rPr lang="ru-RU" sz="2400" dirty="0" err="1"/>
              <a:t>випромінюваної</a:t>
            </a:r>
            <a:r>
              <a:rPr lang="ru-RU" sz="2400" dirty="0"/>
              <a:t> </a:t>
            </a:r>
            <a:r>
              <a:rPr lang="ru-RU" sz="2400" dirty="0" err="1" smtClean="0"/>
              <a:t>електронами</a:t>
            </a:r>
            <a:r>
              <a:rPr lang="ru-RU" sz="2400" dirty="0" smtClean="0"/>
              <a:t>: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1271" y="2708920"/>
            <a:ext cx="547260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Атомна</a:t>
            </a:r>
            <a:r>
              <a:rPr lang="ru-RU" sz="2800" dirty="0" smtClean="0"/>
              <a:t> </a:t>
            </a:r>
            <a:r>
              <a:rPr lang="ru-RU" sz="2800" dirty="0"/>
              <a:t>система </a:t>
            </a:r>
            <a:r>
              <a:rPr lang="ru-RU" sz="2800" dirty="0" err="1"/>
              <a:t>може</a:t>
            </a:r>
            <a:r>
              <a:rPr lang="ru-RU" sz="2800" dirty="0"/>
              <a:t> </a:t>
            </a:r>
            <a:r>
              <a:rPr lang="ru-RU" sz="2800" dirty="0" err="1"/>
              <a:t>перебувати</a:t>
            </a:r>
            <a:r>
              <a:rPr lang="ru-RU" sz="2800" dirty="0"/>
              <a:t> </a:t>
            </a:r>
            <a:r>
              <a:rPr lang="ru-RU" sz="2800" dirty="0" err="1"/>
              <a:t>тільки</a:t>
            </a:r>
            <a:r>
              <a:rPr lang="ru-RU" sz="2800" dirty="0"/>
              <a:t> в </a:t>
            </a:r>
            <a:r>
              <a:rPr lang="ru-RU" sz="2800" dirty="0" err="1"/>
              <a:t>особливих</a:t>
            </a:r>
            <a:r>
              <a:rPr lang="ru-RU" sz="2800" dirty="0"/>
              <a:t> </a:t>
            </a:r>
            <a:r>
              <a:rPr lang="ru-RU" sz="2800" dirty="0" err="1"/>
              <a:t>стаціонарних</a:t>
            </a:r>
            <a:r>
              <a:rPr lang="ru-RU" sz="2800" dirty="0"/>
              <a:t>, </a:t>
            </a:r>
            <a:r>
              <a:rPr lang="ru-RU" sz="2800" dirty="0" err="1"/>
              <a:t>або</a:t>
            </a:r>
            <a:r>
              <a:rPr lang="ru-RU" sz="2800" dirty="0"/>
              <a:t> </a:t>
            </a:r>
            <a:r>
              <a:rPr lang="ru-RU" sz="2800" dirty="0" err="1"/>
              <a:t>квантових</a:t>
            </a:r>
            <a:r>
              <a:rPr lang="ru-RU" sz="2800" dirty="0"/>
              <a:t> станах, кожному з </a:t>
            </a:r>
            <a:r>
              <a:rPr lang="ru-RU" sz="2800" dirty="0" err="1"/>
              <a:t>яких</a:t>
            </a:r>
            <a:r>
              <a:rPr lang="ru-RU" sz="2800" dirty="0"/>
              <a:t> </a:t>
            </a:r>
            <a:r>
              <a:rPr lang="ru-RU" sz="2800" dirty="0" err="1"/>
              <a:t>відповідає</a:t>
            </a:r>
            <a:r>
              <a:rPr lang="ru-RU" sz="2800" dirty="0"/>
              <a:t> </a:t>
            </a:r>
            <a:r>
              <a:rPr lang="ru-RU" sz="2800" dirty="0" err="1"/>
              <a:t>певна</a:t>
            </a:r>
            <a:r>
              <a:rPr lang="ru-RU" sz="2800" dirty="0"/>
              <a:t> </a:t>
            </a:r>
            <a:r>
              <a:rPr lang="ru-RU" sz="2800" dirty="0" err="1" smtClean="0"/>
              <a:t>енергія</a:t>
            </a:r>
            <a:r>
              <a:rPr lang="ru-RU" sz="2800" dirty="0" smtClean="0"/>
              <a:t>.</a:t>
            </a:r>
          </a:p>
          <a:p>
            <a:r>
              <a:rPr lang="uk-UA" sz="2800" dirty="0" smtClean="0"/>
              <a:t>В стаціонарному стані атом </a:t>
            </a:r>
            <a:endParaRPr lang="en-US" sz="2800" dirty="0" smtClean="0"/>
          </a:p>
          <a:p>
            <a:r>
              <a:rPr lang="uk-UA" sz="2800" dirty="0" smtClean="0"/>
              <a:t>НЕ випромінює </a:t>
            </a:r>
          </a:p>
          <a:p>
            <a:r>
              <a:rPr lang="uk-UA" sz="2800" dirty="0" smtClean="0"/>
              <a:t>електромагнітних хвиль</a:t>
            </a:r>
            <a:endParaRPr lang="ru-RU" sz="2800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4932040" y="3429001"/>
            <a:ext cx="3970171" cy="3413014"/>
            <a:chOff x="5949461" y="4270263"/>
            <a:chExt cx="2952750" cy="2571751"/>
          </a:xfrm>
        </p:grpSpPr>
        <p:pic>
          <p:nvPicPr>
            <p:cNvPr id="12" name="Picture 2" descr="https://upload.wikimedia.org/wikipedia/commons/thumb/5/55/Bohr-atom-PAR.svg/310px-Bohr-atom-PAR.svg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49461" y="4270263"/>
              <a:ext cx="2952750" cy="25717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7884368" y="5445224"/>
              <a:ext cx="93610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latin typeface="Times New Roman"/>
                  <a:cs typeface="Times New Roman"/>
                </a:rPr>
                <a:t>∆Е=</a:t>
              </a:r>
              <a:r>
                <a:rPr lang="en-US" dirty="0" smtClean="0">
                  <a:latin typeface="Times New Roman"/>
                  <a:cs typeface="Times New Roman"/>
                </a:rPr>
                <a:t>h</a:t>
              </a:r>
              <a:r>
                <a:rPr lang="el-GR" dirty="0" smtClean="0">
                  <a:latin typeface="Times New Roman"/>
                  <a:cs typeface="Times New Roman"/>
                </a:rPr>
                <a:t>ν</a:t>
              </a:r>
              <a:endParaRPr lang="ru-RU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17037" y="1772816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u="sng" dirty="0" smtClean="0"/>
              <a:t>І-й постулат </a:t>
            </a:r>
            <a:r>
              <a:rPr lang="uk-UA" sz="3200" u="sng" dirty="0" smtClean="0"/>
              <a:t>- </a:t>
            </a:r>
            <a:r>
              <a:rPr lang="ru-RU" sz="3200" u="sng" dirty="0"/>
              <a:t> постулат </a:t>
            </a:r>
            <a:r>
              <a:rPr lang="ru-RU" sz="3200" u="sng" dirty="0" err="1"/>
              <a:t>стаціонарних</a:t>
            </a:r>
            <a:r>
              <a:rPr lang="ru-RU" sz="3200" u="sng" dirty="0"/>
              <a:t> </a:t>
            </a:r>
            <a:r>
              <a:rPr lang="ru-RU" sz="3200" u="sng" dirty="0" err="1"/>
              <a:t>станів</a:t>
            </a:r>
            <a:endParaRPr lang="ru-RU" sz="3200" u="sng" dirty="0"/>
          </a:p>
        </p:txBody>
      </p:sp>
    </p:spTree>
    <p:extLst>
      <p:ext uri="{BB962C8B-B14F-4D97-AF65-F5344CB8AC3E}">
        <p14:creationId xmlns:p14="http://schemas.microsoft.com/office/powerpoint/2010/main" val="352552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55418" y="1628800"/>
            <a:ext cx="79928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6575" indent="-536575"/>
            <a:r>
              <a:rPr lang="ru-RU" sz="2800" dirty="0" smtClean="0"/>
              <a:t> У </a:t>
            </a:r>
            <a:r>
              <a:rPr lang="ru-RU" sz="2800" dirty="0" err="1"/>
              <a:t>стаціонарному</a:t>
            </a:r>
            <a:r>
              <a:rPr lang="ru-RU" sz="2800" dirty="0"/>
              <a:t> </a:t>
            </a:r>
            <a:r>
              <a:rPr lang="ru-RU" sz="2800" dirty="0" err="1"/>
              <a:t>стані</a:t>
            </a:r>
            <a:r>
              <a:rPr lang="ru-RU" sz="2800" dirty="0"/>
              <a:t> </a:t>
            </a:r>
            <a:r>
              <a:rPr lang="ru-RU" sz="2800" dirty="0" smtClean="0"/>
              <a:t>атома, </a:t>
            </a:r>
            <a:r>
              <a:rPr lang="ru-RU" sz="2800" dirty="0" err="1"/>
              <a:t>електрон</a:t>
            </a:r>
            <a:r>
              <a:rPr lang="ru-RU" sz="2800" dirty="0"/>
              <a:t> повинен </a:t>
            </a:r>
            <a:endParaRPr lang="ru-RU" sz="2800" dirty="0" smtClean="0"/>
          </a:p>
          <a:p>
            <a:pPr marL="536575" indent="-536575"/>
            <a:r>
              <a:rPr lang="ru-RU" sz="2800" dirty="0" smtClean="0"/>
              <a:t>  </a:t>
            </a:r>
            <a:r>
              <a:rPr lang="ru-RU" sz="2800" dirty="0" err="1" smtClean="0"/>
              <a:t>мати</a:t>
            </a:r>
            <a:r>
              <a:rPr lang="ru-RU" sz="2800" dirty="0" smtClean="0"/>
              <a:t> </a:t>
            </a:r>
            <a:r>
              <a:rPr lang="ru-RU" sz="2800" dirty="0" err="1"/>
              <a:t>дискретні</a:t>
            </a:r>
            <a:r>
              <a:rPr lang="ru-RU" sz="2800" dirty="0"/>
              <a:t> (</a:t>
            </a:r>
            <a:r>
              <a:rPr lang="ru-RU" sz="2800" dirty="0" err="1"/>
              <a:t>квантовані</a:t>
            </a:r>
            <a:r>
              <a:rPr lang="ru-RU" sz="2800" dirty="0"/>
              <a:t>) </a:t>
            </a:r>
            <a:r>
              <a:rPr lang="ru-RU" sz="2800" dirty="0" err="1"/>
              <a:t>значення</a:t>
            </a:r>
            <a:r>
              <a:rPr lang="ru-RU" sz="2800" dirty="0"/>
              <a:t> </a:t>
            </a:r>
            <a:endParaRPr lang="ru-RU" sz="2800" dirty="0" smtClean="0"/>
          </a:p>
          <a:p>
            <a:pPr marL="536575" indent="-536575"/>
            <a:r>
              <a:rPr lang="ru-RU" sz="2800" dirty="0"/>
              <a:t> </a:t>
            </a:r>
            <a:r>
              <a:rPr lang="ru-RU" sz="2800" dirty="0" smtClean="0"/>
              <a:t> моменту  </a:t>
            </a:r>
            <a:r>
              <a:rPr lang="ru-RU" sz="2800" dirty="0" err="1" smtClean="0"/>
              <a:t>імпульсу</a:t>
            </a:r>
            <a:r>
              <a:rPr lang="ru-RU" sz="2800" dirty="0"/>
              <a:t>.</a:t>
            </a: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2158944"/>
              </p:ext>
            </p:extLst>
          </p:nvPr>
        </p:nvGraphicFramePr>
        <p:xfrm>
          <a:off x="589584" y="3110219"/>
          <a:ext cx="4037013" cy="253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1739880" imgH="1091880" progId="Equation.DSMT4">
                  <p:embed/>
                </p:oleObj>
              </mc:Choice>
              <mc:Fallback>
                <p:oleObj name="Equation" r:id="rId3" imgW="1739880" imgH="1091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9584" y="3110219"/>
                        <a:ext cx="4037013" cy="2533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Группа 10"/>
          <p:cNvGrpSpPr/>
          <p:nvPr/>
        </p:nvGrpSpPr>
        <p:grpSpPr>
          <a:xfrm>
            <a:off x="5004048" y="2992768"/>
            <a:ext cx="3970171" cy="3413014"/>
            <a:chOff x="5949461" y="4270263"/>
            <a:chExt cx="2952750" cy="2571751"/>
          </a:xfrm>
        </p:grpSpPr>
        <p:pic>
          <p:nvPicPr>
            <p:cNvPr id="12" name="Picture 2" descr="https://upload.wikimedia.org/wikipedia/commons/thumb/5/55/Bohr-atom-PAR.svg/310px-Bohr-atom-PAR.svg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49461" y="4270263"/>
              <a:ext cx="2952750" cy="25717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7884368" y="5445224"/>
              <a:ext cx="93610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latin typeface="Times New Roman"/>
                  <a:cs typeface="Times New Roman"/>
                </a:rPr>
                <a:t>∆Е=</a:t>
              </a:r>
              <a:r>
                <a:rPr lang="en-US" dirty="0" smtClean="0">
                  <a:latin typeface="Times New Roman"/>
                  <a:cs typeface="Times New Roman"/>
                </a:rPr>
                <a:t>h</a:t>
              </a:r>
              <a:r>
                <a:rPr lang="el-GR" dirty="0" smtClean="0">
                  <a:latin typeface="Times New Roman"/>
                  <a:cs typeface="Times New Roman"/>
                </a:rPr>
                <a:t>ν</a:t>
              </a:r>
              <a:endParaRPr lang="ru-RU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72097" y="145068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/>
              <a:t>Постулати   Бора</a:t>
            </a:r>
            <a:endParaRPr lang="ru-RU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55418" y="836712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u="sng" dirty="0" err="1" smtClean="0"/>
              <a:t>ІІ-й</a:t>
            </a:r>
            <a:r>
              <a:rPr lang="uk-UA" sz="3200" b="1" u="sng" dirty="0" smtClean="0"/>
              <a:t> постулат </a:t>
            </a:r>
            <a:r>
              <a:rPr lang="uk-UA" sz="3200" u="sng" dirty="0" smtClean="0"/>
              <a:t>- </a:t>
            </a:r>
            <a:r>
              <a:rPr lang="ru-RU" sz="3200" u="sng" dirty="0"/>
              <a:t> правило </a:t>
            </a:r>
            <a:r>
              <a:rPr lang="ru-RU" sz="3200" u="sng" dirty="0" err="1"/>
              <a:t>квантування</a:t>
            </a:r>
            <a:r>
              <a:rPr lang="ru-RU" sz="3200" u="sng" dirty="0"/>
              <a:t> </a:t>
            </a:r>
            <a:r>
              <a:rPr lang="ru-RU" sz="3200" u="sng" dirty="0" err="1"/>
              <a:t>орбіт</a:t>
            </a:r>
            <a:endParaRPr lang="ru-RU" sz="3200" u="sng" dirty="0"/>
          </a:p>
        </p:txBody>
      </p:sp>
    </p:spTree>
    <p:extLst>
      <p:ext uri="{BB962C8B-B14F-4D97-AF65-F5344CB8AC3E}">
        <p14:creationId xmlns:p14="http://schemas.microsoft.com/office/powerpoint/2010/main" val="4836728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1004</Words>
  <Application>Microsoft Office PowerPoint</Application>
  <PresentationFormat>Экран (4:3)</PresentationFormat>
  <Paragraphs>109</Paragraphs>
  <Slides>18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Тема Office</vt:lpstr>
      <vt:lpstr>Equation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Maksim Kitskaylo</dc:creator>
  <cp:lastModifiedBy>Maksim Kitskaylo</cp:lastModifiedBy>
  <cp:revision>1</cp:revision>
  <dcterms:created xsi:type="dcterms:W3CDTF">2018-09-17T07:01:26Z</dcterms:created>
  <dcterms:modified xsi:type="dcterms:W3CDTF">2018-09-17T07:02:04Z</dcterms:modified>
</cp:coreProperties>
</file>